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343" r:id="rId3"/>
    <p:sldId id="344" r:id="rId4"/>
    <p:sldId id="345" r:id="rId5"/>
    <p:sldId id="346" r:id="rId6"/>
    <p:sldId id="347" r:id="rId7"/>
    <p:sldId id="350" r:id="rId8"/>
    <p:sldId id="349" r:id="rId9"/>
    <p:sldId id="351" r:id="rId10"/>
    <p:sldId id="35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2" autoAdjust="0"/>
    <p:restoredTop sz="96132" autoAdjust="0"/>
  </p:normalViewPr>
  <p:slideViewPr>
    <p:cSldViewPr snapToGrid="0">
      <p:cViewPr varScale="1">
        <p:scale>
          <a:sx n="89" d="100"/>
          <a:sy n="89" d="100"/>
        </p:scale>
        <p:origin x="2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3D976-9EDA-4623-9C06-FE05DAA373D4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74D37-5AB6-4138-AA1F-F426B02E2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5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D9132F-5B11-4485-8961-C8B0D35D2D7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474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E677F-9C4F-6D6D-3210-03279BDB7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2B95A6-FB74-A311-526B-DE2921083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73EB8D-CFAC-75A1-7663-CF82312D9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731230-B74C-1862-61A6-34FFB783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8E1DB-760E-63C5-7FC0-B42BB0AE1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55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C8123-B95B-8285-394C-1419B6CFD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69E486-8CED-85B9-92FF-4543ACFC5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14A713-5C5C-8CA2-47E2-110E50222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2FC815-89AB-5AD8-6D0A-AF6AEB2DC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AC2F3D-89B9-593A-71D7-8ACE8EE4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92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EC19A-BAF4-E908-5044-989BCEB9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B93378-4A3C-CDA2-E310-AB90F2581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24768F-C963-6B89-747A-BAE81991E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589377-CD8F-411D-7376-B59EEFD55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570EA0-4E86-C6B4-F8EA-30D50D93F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8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19527-515A-8229-B557-838C828B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E9E813-4E10-59FD-7125-2525ED632D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8DDBE1-6E1F-762B-F7DB-9B472EDFE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896C42-1192-F405-6CC4-3E7A9C1E5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90B93F-22C5-AB5D-6531-D18C0F97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7C56CD-BAB6-13F6-1638-0F8BF58C4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9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D0DFC-2C16-091B-D268-1383F460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58A2EE-333A-FFFD-4BA6-8C1272F8A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25800E-3CFC-76FA-1BDD-18DF3A3B0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D970E4-5BF1-FBBF-EE04-7F895E4ECF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056E8C-1019-8C41-D07A-7A6551984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65663C-DC72-AB6D-B5C9-B16BAA181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ED6E2D3-DD5E-9411-96F4-3827E27A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CBBE010-C609-2A2F-0969-AA8AB914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66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5974F-6E2D-93E0-706A-B70BC0511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6BEF39-2D31-B426-C98D-9ED34D09D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D6F5AF-A3D6-FE30-B51C-2370F4F34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701A90-9B09-B28C-27D6-0F2161D46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59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F98B02-55A8-4F18-241B-0F8622CB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C95DA6-78F0-D556-2114-DFA9E97E4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8C97A7-6588-3049-5A84-18385C1A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12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E0CA3-473E-8C81-76D8-F981BC0EC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24F5E2-161F-B1FF-01C4-FE2EAC2EE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0B348A-ED59-3BA6-DF0D-522966D34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654DD6-1D5F-891B-3AED-87BF27C7C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7974B7-E65F-54B1-6D4A-B1C5B7A4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5ACAA4-6602-B241-96D9-9C35750F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8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F6DB97-7684-9EB4-13E4-D4EFE049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5BC3EE-A0DF-763F-D855-EE6E7C543B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F17B7D-E31D-2459-7331-EA3EDF3AA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8819B7-D2FF-A82B-6AF6-8D8A0FB1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392EF2-CB9E-2D1E-80AC-FCAF24B41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2FD4FA-D538-7722-347C-B2B9A3B5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63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5FDCE-D50D-88F7-30FC-B9E537824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EFE210-57E7-28C4-ED50-D8EF64B95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A36D87-7BC7-E2E7-A7A9-9D28F47D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C8C46F-07F6-4FC4-9B9C-DC3F12630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FA44D9-79A2-61FD-E169-592F3FEE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00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0FB258-A14B-17A1-84C9-76C15E3B3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C193A2-46B2-9E0B-7B90-E60EBEEDFA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C09B74-BF75-933D-A954-D82935351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65BF1F-F31E-99C9-7658-99FEA66A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A70679-2891-4209-D5B7-27A84F8C4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6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20BF7-CF91-5DF8-1A37-DCE4A42E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8017F8-7720-C485-049F-9F85DEE76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0F1D99-A39A-D8F0-1DF5-DCB04CD8C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690F7-7560-4488-8272-BE57EF991AC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F61E0B-15C3-9ED8-BABC-9D069B262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C10315-5064-27CE-21B5-B46BC05D9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6B6CA-7607-4AA0-AF45-262EE32229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40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922314-FDF7-8A75-CC32-834809ED6EFA}"/>
              </a:ext>
            </a:extLst>
          </p:cNvPr>
          <p:cNvSpPr txBox="1"/>
          <p:nvPr/>
        </p:nvSpPr>
        <p:spPr>
          <a:xfrm>
            <a:off x="3190239" y="2459504"/>
            <a:ext cx="5811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/>
              <a:t>Великие имитаторы: неэпилептические пароксизмальные состояния у детей и взрослых</a:t>
            </a:r>
            <a:endParaRPr lang="ru-RU" sz="30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50C477-9E43-4BAA-B8D1-A6D356817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9" y="337018"/>
            <a:ext cx="3676034" cy="14212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6F303B-39C7-457A-A8F0-F037C272FDF1}"/>
              </a:ext>
            </a:extLst>
          </p:cNvPr>
          <p:cNvSpPr txBox="1"/>
          <p:nvPr/>
        </p:nvSpPr>
        <p:spPr>
          <a:xfrm>
            <a:off x="3420035" y="5814508"/>
            <a:ext cx="5351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Кузовкина А.К.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A73C81-CBB5-42AC-8266-CD236FA7C511}"/>
              </a:ext>
            </a:extLst>
          </p:cNvPr>
          <p:cNvSpPr txBox="1"/>
          <p:nvPr/>
        </p:nvSpPr>
        <p:spPr>
          <a:xfrm>
            <a:off x="4280646" y="6436666"/>
            <a:ext cx="363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Москва 2026</a:t>
            </a:r>
          </a:p>
        </p:txBody>
      </p:sp>
    </p:spTree>
    <p:extLst>
      <p:ext uri="{BB962C8B-B14F-4D97-AF65-F5344CB8AC3E}">
        <p14:creationId xmlns:p14="http://schemas.microsoft.com/office/powerpoint/2010/main" val="143615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D69748-7AA1-4C52-956E-9BEC8E730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86" y="2055262"/>
            <a:ext cx="5417423" cy="367350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572DA3-D815-4AEF-BB59-255A339B4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44" y="960548"/>
            <a:ext cx="4472364" cy="21000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B5C457-031E-4CB4-A723-89BD7CEEA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23" y="3077102"/>
            <a:ext cx="5313288" cy="726969"/>
          </a:xfrm>
          <a:prstGeom prst="rect">
            <a:avLst/>
          </a:prstGeom>
        </p:spPr>
      </p:pic>
      <p:sp>
        <p:nvSpPr>
          <p:cNvPr id="13" name="Трапеция 12">
            <a:extLst>
              <a:ext uri="{FF2B5EF4-FFF2-40B4-BE49-F238E27FC236}">
                <a16:creationId xmlns:a16="http://schemas.microsoft.com/office/drawing/2014/main" id="{63A168C1-C930-4C3C-B485-59BC2917085F}"/>
              </a:ext>
            </a:extLst>
          </p:cNvPr>
          <p:cNvSpPr/>
          <p:nvPr/>
        </p:nvSpPr>
        <p:spPr>
          <a:xfrm rot="10800000">
            <a:off x="6473744" y="3820621"/>
            <a:ext cx="2700000" cy="0"/>
          </a:xfrm>
          <a:prstGeom prst="trapezoid">
            <a:avLst>
              <a:gd name="adj" fmla="val 109278"/>
            </a:avLst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6D0CD7-E8C8-4020-B758-98B198FFE9ED}"/>
              </a:ext>
            </a:extLst>
          </p:cNvPr>
          <p:cNvSpPr txBox="1"/>
          <p:nvPr/>
        </p:nvSpPr>
        <p:spPr>
          <a:xfrm>
            <a:off x="742278" y="960548"/>
            <a:ext cx="4260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почему мы говорим об этом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04F6E4E-08C8-4E27-8B35-10CE6EE68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8565" y="4780541"/>
            <a:ext cx="1130358" cy="11303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BEAC50-96C1-4511-998A-5C43214DD211}"/>
              </a:ext>
            </a:extLst>
          </p:cNvPr>
          <p:cNvSpPr txBox="1"/>
          <p:nvPr/>
        </p:nvSpPr>
        <p:spPr>
          <a:xfrm>
            <a:off x="5900570" y="6104973"/>
            <a:ext cx="62286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Google Sans"/>
              </a:rPr>
              <a:t>Z</a:t>
            </a:r>
            <a:r>
              <a:rPr lang="it-IT" sz="1400" b="0" i="1" u="none" strike="noStrike" dirty="0">
                <a:effectLst/>
                <a:latin typeface="Google Sans"/>
              </a:rPr>
              <a:t>aidi A, et al. J Am Coll Cardiol. 2000;36(1):181-184.</a:t>
            </a:r>
            <a:br>
              <a:rPr lang="it-IT" sz="1400" dirty="0"/>
            </a:br>
            <a:r>
              <a:rPr lang="it-IT" sz="1400" b="0" i="1" u="none" strike="noStrike" dirty="0">
                <a:effectLst/>
                <a:latin typeface="Google Sans"/>
              </a:rPr>
              <a:t>Asadi-Pooya AA, et al. Continuum. 2017;23(4):1148-1162</a:t>
            </a:r>
            <a:r>
              <a:rPr lang="it-IT" sz="1600" b="0" i="1" u="none" strike="noStrike" dirty="0">
                <a:effectLst/>
                <a:latin typeface="Google Sans"/>
              </a:rPr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739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0BD48A-366F-434B-A205-8CDD95F5F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26" y="3429000"/>
            <a:ext cx="914447" cy="114940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C7EA82-A8DA-4569-9154-B8CB805AC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91" y="3192922"/>
            <a:ext cx="1571670" cy="16215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C59074-41D7-479E-8E4F-8224CE1BA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691" y="871602"/>
            <a:ext cx="1571670" cy="50258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9633DAE-6C11-48E2-AAEF-3EDDF93B09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919" y="2063974"/>
            <a:ext cx="1941861" cy="34602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8BD4306-E377-4D3B-8DEB-7296A2A974F4}"/>
              </a:ext>
            </a:extLst>
          </p:cNvPr>
          <p:cNvSpPr txBox="1"/>
          <p:nvPr/>
        </p:nvSpPr>
        <p:spPr>
          <a:xfrm>
            <a:off x="623944" y="629322"/>
            <a:ext cx="4684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 младенческих рефлексов до сложных двигательных и психиатрических феноменов у взрослых</a:t>
            </a:r>
          </a:p>
        </p:txBody>
      </p:sp>
    </p:spTree>
    <p:extLst>
      <p:ext uri="{BB962C8B-B14F-4D97-AF65-F5344CB8AC3E}">
        <p14:creationId xmlns:p14="http://schemas.microsoft.com/office/powerpoint/2010/main" val="170905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986FA9-3B3A-4D2A-BBBC-37B292EF5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76" y="2675964"/>
            <a:ext cx="914447" cy="114940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ABF9D9-AC3D-403F-A400-5FABBDBA5009}"/>
              </a:ext>
            </a:extLst>
          </p:cNvPr>
          <p:cNvSpPr txBox="1"/>
          <p:nvPr/>
        </p:nvSpPr>
        <p:spPr>
          <a:xfrm>
            <a:off x="1977615" y="1285539"/>
            <a:ext cx="181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рефлекс</a:t>
            </a: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Моро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B8B55-6324-4362-A24E-DC1557E7DB43}"/>
              </a:ext>
            </a:extLst>
          </p:cNvPr>
          <p:cNvSpPr txBox="1"/>
          <p:nvPr/>
        </p:nvSpPr>
        <p:spPr>
          <a:xfrm>
            <a:off x="692076" y="3799351"/>
            <a:ext cx="2571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</a:rPr>
              <a:t>доброкачественый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миоклонус</a:t>
            </a:r>
            <a:r>
              <a:rPr lang="ru-RU" dirty="0">
                <a:solidFill>
                  <a:srgbClr val="C00000"/>
                </a:solidFill>
              </a:rPr>
              <a:t> сна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198E5-A5C5-4B79-8354-20DFBA41B59F}"/>
              </a:ext>
            </a:extLst>
          </p:cNvPr>
          <p:cNvSpPr txBox="1"/>
          <p:nvPr/>
        </p:nvSpPr>
        <p:spPr>
          <a:xfrm>
            <a:off x="8552330" y="2949402"/>
            <a:ext cx="281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синдром</a:t>
            </a:r>
            <a:r>
              <a:rPr lang="ru-RU" dirty="0"/>
              <a:t> </a:t>
            </a:r>
            <a:r>
              <a:rPr lang="ru-RU" dirty="0" err="1">
                <a:solidFill>
                  <a:srgbClr val="C00000"/>
                </a:solidFill>
              </a:rPr>
              <a:t>Сандиффера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776690-B620-4F81-AB59-DC9063050C0A}"/>
              </a:ext>
            </a:extLst>
          </p:cNvPr>
          <p:cNvSpPr txBox="1"/>
          <p:nvPr/>
        </p:nvSpPr>
        <p:spPr>
          <a:xfrm>
            <a:off x="1977615" y="1858320"/>
            <a:ext cx="1938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возникает на триггер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прекращается, если обнять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CF4630-6CF8-43FB-B31F-464B830135C8}"/>
              </a:ext>
            </a:extLst>
          </p:cNvPr>
          <p:cNvSpPr txBox="1"/>
          <p:nvPr/>
        </p:nvSpPr>
        <p:spPr>
          <a:xfrm>
            <a:off x="1468420" y="4586219"/>
            <a:ext cx="19381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возникает во сне 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прекращается, если разбудить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BF3CFE-732E-491B-9B03-A4806E973B14}"/>
              </a:ext>
            </a:extLst>
          </p:cNvPr>
          <p:cNvSpPr txBox="1"/>
          <p:nvPr/>
        </p:nvSpPr>
        <p:spPr>
          <a:xfrm>
            <a:off x="8627634" y="3476831"/>
            <a:ext cx="1938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возникает на триггер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ребёнок в сознании</a:t>
            </a:r>
          </a:p>
        </p:txBody>
      </p:sp>
    </p:spTree>
    <p:extLst>
      <p:ext uri="{BB962C8B-B14F-4D97-AF65-F5344CB8AC3E}">
        <p14:creationId xmlns:p14="http://schemas.microsoft.com/office/powerpoint/2010/main" val="363681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0E44C0-C23F-441F-BEF0-33B582B91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249" y="2714207"/>
            <a:ext cx="1571670" cy="1621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9FDB4C-51EB-402B-9E4D-405EA194BC26}"/>
              </a:ext>
            </a:extLst>
          </p:cNvPr>
          <p:cNvSpPr txBox="1"/>
          <p:nvPr/>
        </p:nvSpPr>
        <p:spPr>
          <a:xfrm>
            <a:off x="2119256" y="1688951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аффективно-респираторные приступы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C8B0CD-6587-4AD3-B908-D35274EC13CC}"/>
              </a:ext>
            </a:extLst>
          </p:cNvPr>
          <p:cNvSpPr txBox="1"/>
          <p:nvPr/>
        </p:nvSpPr>
        <p:spPr>
          <a:xfrm>
            <a:off x="1882590" y="2758080"/>
            <a:ext cx="203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возникает на триггер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только в бодрствовании</a:t>
            </a:r>
          </a:p>
        </p:txBody>
      </p:sp>
    </p:spTree>
    <p:extLst>
      <p:ext uri="{BB962C8B-B14F-4D97-AF65-F5344CB8AC3E}">
        <p14:creationId xmlns:p14="http://schemas.microsoft.com/office/powerpoint/2010/main" val="113075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6F4F17-312B-4033-8799-B0E1A0A89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165" y="1700634"/>
            <a:ext cx="1938696" cy="34567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8BFA5F-5D1B-4CF2-9256-257C3C6B0D23}"/>
              </a:ext>
            </a:extLst>
          </p:cNvPr>
          <p:cNvSpPr txBox="1"/>
          <p:nvPr/>
        </p:nvSpPr>
        <p:spPr>
          <a:xfrm>
            <a:off x="1258645" y="1753496"/>
            <a:ext cx="294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парасомнии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218E6D-C0A0-4544-BCE3-64679D0A9947}"/>
              </a:ext>
            </a:extLst>
          </p:cNvPr>
          <p:cNvSpPr txBox="1"/>
          <p:nvPr/>
        </p:nvSpPr>
        <p:spPr>
          <a:xfrm>
            <a:off x="935917" y="2193304"/>
            <a:ext cx="20331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преимущественно первая треть сна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длительность 10-15 минут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36D074-119E-40DE-BD33-D0066384BDD2}"/>
              </a:ext>
            </a:extLst>
          </p:cNvPr>
          <p:cNvSpPr txBox="1"/>
          <p:nvPr/>
        </p:nvSpPr>
        <p:spPr>
          <a:xfrm>
            <a:off x="7455049" y="674696"/>
            <a:ext cx="244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моторные тики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64EDA-5A68-46DE-9847-E85FB457A7F0}"/>
              </a:ext>
            </a:extLst>
          </p:cNvPr>
          <p:cNvSpPr txBox="1"/>
          <p:nvPr/>
        </p:nvSpPr>
        <p:spPr>
          <a:xfrm>
            <a:off x="7393192" y="859362"/>
            <a:ext cx="2325446" cy="1774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только в бодрствовании</a:t>
            </a:r>
          </a:p>
          <a:p>
            <a:pPr marL="285750" indent="-285750">
              <a:buFontTx/>
              <a:buChar char="-"/>
            </a:pPr>
            <a:r>
              <a:rPr lang="ru-RU" dirty="0"/>
              <a:t>способность контролировать эпизоды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8C7EFB-6F10-4703-9F6A-4128F43F0942}"/>
              </a:ext>
            </a:extLst>
          </p:cNvPr>
          <p:cNvSpPr txBox="1"/>
          <p:nvPr/>
        </p:nvSpPr>
        <p:spPr>
          <a:xfrm>
            <a:off x="7600278" y="3388659"/>
            <a:ext cx="2732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доброкачественное пароксизмальное головокружение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EDBB6D-6DFC-488D-B011-06AA12D36067}"/>
              </a:ext>
            </a:extLst>
          </p:cNvPr>
          <p:cNvSpPr txBox="1"/>
          <p:nvPr/>
        </p:nvSpPr>
        <p:spPr>
          <a:xfrm>
            <a:off x="7516008" y="4071763"/>
            <a:ext cx="2325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только в бодрствовании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ребёнок в сознании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3EC993-5785-4E4C-8139-0DCFBA3F5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657" y="2497351"/>
            <a:ext cx="2000353" cy="261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64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6F4F17-312B-4033-8799-B0E1A0A89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165" y="1700634"/>
            <a:ext cx="1938696" cy="34567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8BFA5F-5D1B-4CF2-9256-257C3C6B0D23}"/>
              </a:ext>
            </a:extLst>
          </p:cNvPr>
          <p:cNvSpPr txBox="1"/>
          <p:nvPr/>
        </p:nvSpPr>
        <p:spPr>
          <a:xfrm>
            <a:off x="564777" y="813195"/>
            <a:ext cx="294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кинезиогенные</a:t>
            </a:r>
            <a:r>
              <a:rPr lang="ru-RU" dirty="0">
                <a:solidFill>
                  <a:srgbClr val="C00000"/>
                </a:solidFill>
              </a:rPr>
              <a:t> дискинезии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36D074-119E-40DE-BD33-D0066384BDD2}"/>
              </a:ext>
            </a:extLst>
          </p:cNvPr>
          <p:cNvSpPr txBox="1"/>
          <p:nvPr/>
        </p:nvSpPr>
        <p:spPr>
          <a:xfrm>
            <a:off x="8208085" y="997861"/>
            <a:ext cx="244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некинезиогенные</a:t>
            </a:r>
            <a:r>
              <a:rPr lang="ru-RU" dirty="0">
                <a:solidFill>
                  <a:srgbClr val="C00000"/>
                </a:solidFill>
              </a:rPr>
              <a:t> дискинезии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3EC993-5785-4E4C-8139-0DCFBA3F5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657" y="2497351"/>
            <a:ext cx="2000353" cy="26163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5089FB-1B1C-4E5E-A99C-75EA8AC65407}"/>
              </a:ext>
            </a:extLst>
          </p:cNvPr>
          <p:cNvSpPr txBox="1"/>
          <p:nvPr/>
        </p:nvSpPr>
        <p:spPr>
          <a:xfrm>
            <a:off x="656218" y="1700634"/>
            <a:ext cx="2033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возникает на триггер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только в бодрствовании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BCFDA-6BAB-4C59-8F81-E6AD010F3040}"/>
              </a:ext>
            </a:extLst>
          </p:cNvPr>
          <p:cNvSpPr txBox="1"/>
          <p:nvPr/>
        </p:nvSpPr>
        <p:spPr>
          <a:xfrm>
            <a:off x="8129197" y="1897186"/>
            <a:ext cx="20331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триггеры: кофе, стресс, усталость</a:t>
            </a:r>
          </a:p>
          <a:p>
            <a:pPr marL="285750" indent="-285750">
              <a:buFontTx/>
              <a:buChar char="-"/>
            </a:pPr>
            <a:r>
              <a:rPr lang="ru-RU" dirty="0"/>
              <a:t>только в бодрствовании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длительность до нескольких часов</a:t>
            </a:r>
          </a:p>
        </p:txBody>
      </p:sp>
    </p:spTree>
    <p:extLst>
      <p:ext uri="{BB962C8B-B14F-4D97-AF65-F5344CB8AC3E}">
        <p14:creationId xmlns:p14="http://schemas.microsoft.com/office/powerpoint/2010/main" val="3693432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607A32-078B-47E6-9914-F3CE73F37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055" y="2025590"/>
            <a:ext cx="1574195" cy="28068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950BDB-A588-4A4B-8107-D19D11AD8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565" y="1415885"/>
            <a:ext cx="1069737" cy="3416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A2AB8-E346-4289-8041-D4839D2C37BD}"/>
              </a:ext>
            </a:extLst>
          </p:cNvPr>
          <p:cNvSpPr txBox="1"/>
          <p:nvPr/>
        </p:nvSpPr>
        <p:spPr>
          <a:xfrm>
            <a:off x="564777" y="813195"/>
            <a:ext cx="294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мигрень с аурой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C7B57-F05A-44F2-BFE6-CA6654DD9ADD}"/>
              </a:ext>
            </a:extLst>
          </p:cNvPr>
          <p:cNvSpPr txBox="1"/>
          <p:nvPr/>
        </p:nvSpPr>
        <p:spPr>
          <a:xfrm>
            <a:off x="497279" y="1286926"/>
            <a:ext cx="2113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длительное развитие симптомов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последующая головная боль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44388-15EA-42A5-A35D-A7724B302C45}"/>
              </a:ext>
            </a:extLst>
          </p:cNvPr>
          <p:cNvSpPr txBox="1"/>
          <p:nvPr/>
        </p:nvSpPr>
        <p:spPr>
          <a:xfrm>
            <a:off x="340660" y="3961599"/>
            <a:ext cx="294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C00000"/>
                </a:solidFill>
              </a:rPr>
              <a:t>дроп</a:t>
            </a:r>
            <a:r>
              <a:rPr lang="ru-RU" dirty="0">
                <a:solidFill>
                  <a:srgbClr val="C00000"/>
                </a:solidFill>
              </a:rPr>
              <a:t>-атаки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1736D0-5824-49EF-AB49-154563B2806A}"/>
              </a:ext>
            </a:extLst>
          </p:cNvPr>
          <p:cNvSpPr txBox="1"/>
          <p:nvPr/>
        </p:nvSpPr>
        <p:spPr>
          <a:xfrm>
            <a:off x="754829" y="4444701"/>
            <a:ext cx="2113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при сохранном сознании</a:t>
            </a: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63C1CE-BA10-4520-836A-F1FF4CD19DDC}"/>
              </a:ext>
            </a:extLst>
          </p:cNvPr>
          <p:cNvSpPr txBox="1"/>
          <p:nvPr/>
        </p:nvSpPr>
        <p:spPr>
          <a:xfrm>
            <a:off x="6879516" y="366753"/>
            <a:ext cx="258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синкопы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1CD7A0-CF50-4546-8E3C-487F688E813B}"/>
              </a:ext>
            </a:extLst>
          </p:cNvPr>
          <p:cNvSpPr txBox="1"/>
          <p:nvPr/>
        </p:nvSpPr>
        <p:spPr>
          <a:xfrm>
            <a:off x="6504791" y="813195"/>
            <a:ext cx="211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большая часть возникает на триггер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предвестники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1BB9CB-FBC5-434E-A88F-E7070E11597D}"/>
              </a:ext>
            </a:extLst>
          </p:cNvPr>
          <p:cNvSpPr txBox="1"/>
          <p:nvPr/>
        </p:nvSpPr>
        <p:spPr>
          <a:xfrm>
            <a:off x="8618668" y="2393576"/>
            <a:ext cx="270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панические атаки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A135F6-AA13-4CA3-8B3D-DAFDF39EE60B}"/>
              </a:ext>
            </a:extLst>
          </p:cNvPr>
          <p:cNvSpPr txBox="1"/>
          <p:nvPr/>
        </p:nvSpPr>
        <p:spPr>
          <a:xfrm>
            <a:off x="8496749" y="2761270"/>
            <a:ext cx="2113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длительность</a:t>
            </a:r>
          </a:p>
          <a:p>
            <a:pPr marL="285750" indent="-285750">
              <a:buFontTx/>
              <a:buChar char="-"/>
            </a:pPr>
            <a:r>
              <a:rPr lang="ru-RU" dirty="0"/>
              <a:t>отсутствие автоматизмов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3714A7-66C0-41D9-B3B9-35F548EED703}"/>
              </a:ext>
            </a:extLst>
          </p:cNvPr>
          <p:cNvSpPr txBox="1"/>
          <p:nvPr/>
        </p:nvSpPr>
        <p:spPr>
          <a:xfrm>
            <a:off x="7264101" y="4330931"/>
            <a:ext cx="2709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функциональные (конверсионные) приступы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FBC599-6A3C-4639-816B-D05AC7541EA3}"/>
              </a:ext>
            </a:extLst>
          </p:cNvPr>
          <p:cNvSpPr txBox="1"/>
          <p:nvPr/>
        </p:nvSpPr>
        <p:spPr>
          <a:xfrm>
            <a:off x="7013987" y="5192415"/>
            <a:ext cx="2033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только в бодрствовании</a:t>
            </a:r>
          </a:p>
          <a:p>
            <a:pPr marL="285750" indent="-285750">
              <a:buFontTx/>
              <a:buChar char="-"/>
            </a:pPr>
            <a:r>
              <a:rPr lang="ru-RU" dirty="0"/>
              <a:t>длительность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225861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EEAE81BE-EE2C-4F67-AF0C-94BBFE481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30" y="3346748"/>
            <a:ext cx="1104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5AC80EB-A0B5-44F0-8F42-7A90B7D8C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348" y="3698086"/>
            <a:ext cx="924819" cy="92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379982-30BB-4895-AFE9-5214EA298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27" y="2276844"/>
            <a:ext cx="978215" cy="97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956756-6C57-4EE9-9871-1924FFE1549C}"/>
              </a:ext>
            </a:extLst>
          </p:cNvPr>
          <p:cNvSpPr txBox="1"/>
          <p:nvPr/>
        </p:nvSpPr>
        <p:spPr>
          <a:xfrm>
            <a:off x="3700631" y="935915"/>
            <a:ext cx="5265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инструментальная триада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C3E773-192B-4EB3-B404-98165EDB047E}"/>
              </a:ext>
            </a:extLst>
          </p:cNvPr>
          <p:cNvSpPr txBox="1"/>
          <p:nvPr/>
        </p:nvSpPr>
        <p:spPr>
          <a:xfrm>
            <a:off x="1527586" y="2608729"/>
            <a:ext cx="251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подробный сбор анамнеза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76BAC7-CC72-49C7-99B6-B078265A1E78}"/>
              </a:ext>
            </a:extLst>
          </p:cNvPr>
          <p:cNvSpPr txBox="1"/>
          <p:nvPr/>
        </p:nvSpPr>
        <p:spPr>
          <a:xfrm>
            <a:off x="4912659" y="3458559"/>
            <a:ext cx="2517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оценка семиотики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811270-899F-4E93-ABFD-2928E726C14B}"/>
              </a:ext>
            </a:extLst>
          </p:cNvPr>
          <p:cNvSpPr txBox="1"/>
          <p:nvPr/>
        </p:nvSpPr>
        <p:spPr>
          <a:xfrm>
            <a:off x="8688592" y="2931894"/>
            <a:ext cx="251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видео-ЭЭГ мониторирование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97462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21D46C-E971-E2BD-B841-F2E91FD03DC0}"/>
              </a:ext>
            </a:extLst>
          </p:cNvPr>
          <p:cNvSpPr txBox="1"/>
          <p:nvPr/>
        </p:nvSpPr>
        <p:spPr>
          <a:xfrm>
            <a:off x="1827969" y="1825166"/>
            <a:ext cx="85953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спасибо за внимание!</a:t>
            </a:r>
          </a:p>
          <a:p>
            <a:pPr algn="ctr"/>
            <a:endParaRPr lang="ru-RU" sz="3200" b="1" dirty="0"/>
          </a:p>
          <a:p>
            <a:pPr algn="ctr"/>
            <a:r>
              <a:rPr lang="ru-RU" sz="3200" b="1" dirty="0"/>
              <a:t>неврологическая клиника </a:t>
            </a:r>
          </a:p>
          <a:p>
            <a:pPr algn="ctr"/>
            <a:r>
              <a:rPr lang="ru-RU" sz="3200" b="1" dirty="0"/>
              <a:t>«Центр Эпилепсии»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6E3133-F7BF-7DA2-1F2C-D4746FDC2A70}"/>
              </a:ext>
            </a:extLst>
          </p:cNvPr>
          <p:cNvSpPr txBox="1"/>
          <p:nvPr/>
        </p:nvSpPr>
        <p:spPr>
          <a:xfrm>
            <a:off x="3094550" y="3891279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info@epilepsy-center.net</a:t>
            </a:r>
          </a:p>
          <a:p>
            <a:pPr algn="ctr"/>
            <a:r>
              <a:rPr lang="ru-RU" sz="2200" dirty="0"/>
              <a:t>Центр-</a:t>
            </a:r>
            <a:r>
              <a:rPr lang="ru-RU" sz="2200" dirty="0" err="1"/>
              <a:t>эпилепсии.рф</a:t>
            </a:r>
            <a:endParaRPr lang="ru-RU" sz="2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06A39D-4770-3159-4A8E-7DD2CE33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3" y="3909387"/>
            <a:ext cx="2764214" cy="28174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6A8C05-1A53-47C0-9AC9-58CA79DD22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223" y="3824210"/>
            <a:ext cx="2764214" cy="29026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C7D27A-BBD4-4E18-B659-562DEF22BA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9" y="337018"/>
            <a:ext cx="3676034" cy="142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656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208</Words>
  <Application>Microsoft Office PowerPoint</Application>
  <PresentationFormat>Широкоэкранный</PresentationFormat>
  <Paragraphs>62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Google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Маргарита Мазалова</dc:creator>
  <cp:lastModifiedBy>Александра Шекк</cp:lastModifiedBy>
  <cp:revision>183</cp:revision>
  <dcterms:created xsi:type="dcterms:W3CDTF">2022-05-24T16:32:21Z</dcterms:created>
  <dcterms:modified xsi:type="dcterms:W3CDTF">2026-10-07T07:37:04Z</dcterms:modified>
</cp:coreProperties>
</file>