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17.jpg" ContentType="image/jp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76" r:id="rId2"/>
    <p:sldId id="270" r:id="rId3"/>
    <p:sldId id="280" r:id="rId4"/>
    <p:sldId id="284" r:id="rId5"/>
    <p:sldId id="286" r:id="rId6"/>
    <p:sldId id="285" r:id="rId7"/>
    <p:sldId id="283" r:id="rId8"/>
    <p:sldId id="282" r:id="rId9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3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104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1299D55-0D82-4F4A-82F1-0354BEAD0DBC}" type="datetimeFigureOut">
              <a:rPr lang="ru-RU"/>
              <a:pPr>
                <a:defRPr/>
              </a:pPr>
              <a:t>20.03.2026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8FABFBF-CE7D-402A-99C5-DED041D8F7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D84A5F-C611-4676-B3CD-3B07A5A4A60A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81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83D468E-0021-4A6B-B252-1675C7D2C3C7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9BB6F27-8B1F-4282-B486-0C870B152661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DC463C1-AE2A-4727-B34F-32A8D0321E1D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98445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DC463C1-AE2A-4727-B34F-32A8D0321E1D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8203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DC463C1-AE2A-4727-B34F-32A8D0321E1D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72183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DC463C1-AE2A-4727-B34F-32A8D0321E1D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895408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B8756-3531-422B-9803-E472E610D9F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547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22C09-96C3-4034-83EB-7D73ADD0BDB3}" type="datetimeFigureOut">
              <a:rPr lang="ru-RU"/>
              <a:pPr>
                <a:defRPr/>
              </a:pPr>
              <a:t>20.03.2026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51E7B-7D89-4167-88CC-47569495B0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739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C9ED0-44EC-4711-94BA-90405FDE57BE}" type="datetimeFigureOut">
              <a:rPr lang="ru-RU"/>
              <a:pPr>
                <a:defRPr/>
              </a:pPr>
              <a:t>20.03.2026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8F036-60D5-4E72-93DD-51D6671522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1674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3229E-E563-4069-84B1-B42B7DA2E6B5}" type="datetimeFigureOut">
              <a:rPr lang="ru-RU"/>
              <a:pPr>
                <a:defRPr/>
              </a:pPr>
              <a:t>20.03.2026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CAAF8-4A3A-4244-8682-504BF0C7C8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779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317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9" name="Слайд think-cell" r:id="rId5" imgW="306" imgH="306" progId="">
                  <p:embed/>
                </p:oleObj>
              </mc:Choice>
              <mc:Fallback>
                <p:oleObj name="Слайд think-cell" r:id="rId5" imgW="306" imgH="306" progId="">
                  <p:embed/>
                  <p:pic>
                    <p:nvPicPr>
                      <p:cNvPr id="2050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3175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822B354B-DDA4-40CB-8D3B-D46E1CB64E7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srgbClr val="000000"/>
              </a:solidFill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5" name="Slide Number"/>
          <p:cNvSpPr txBox="1">
            <a:spLocks/>
          </p:cNvSpPr>
          <p:nvPr/>
        </p:nvSpPr>
        <p:spPr bwMode="auto">
          <a:xfrm>
            <a:off x="11652250" y="6626225"/>
            <a:ext cx="150813" cy="153988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ru-RU"/>
            </a:defPPr>
            <a:lvl1pPr>
              <a:defRPr sz="1000" baseline="0">
                <a:latin typeface="+mn-lt"/>
              </a:defRPr>
            </a:lvl1pPr>
          </a:lstStyle>
          <a:p>
            <a:pPr defTabSz="9106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4B393DE-9877-4475-97E4-41FB6F0C891B}" type="slidenum">
              <a:rPr lang="ru-RU" smtClean="0">
                <a:solidFill>
                  <a:srgbClr val="808080"/>
                </a:solidFill>
                <a:cs typeface="Arial" pitchFamily="34" charset="0"/>
              </a:rPr>
              <a:pPr defTabSz="9106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dirty="0">
              <a:solidFill>
                <a:srgbClr val="808080"/>
              </a:solidFill>
              <a:cs typeface="Arial" pitchFamily="34" charset="0"/>
            </a:endParaRPr>
          </a:p>
        </p:txBody>
      </p:sp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6650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67987-892B-43E0-B093-6B2E6666DC06}" type="datetimeFigureOut">
              <a:rPr lang="ru-RU"/>
              <a:pPr>
                <a:defRPr/>
              </a:pPr>
              <a:t>20.03.2026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14719-A4D6-4C24-BFC2-DF72B38DAF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881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56B25-FD0A-4EAC-A776-1AD5FF9A0559}" type="datetimeFigureOut">
              <a:rPr lang="ru-RU"/>
              <a:pPr>
                <a:defRPr/>
              </a:pPr>
              <a:t>20.03.2026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EE711-7E04-46C5-BB27-9158C640C9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788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39966-0D37-47A2-89B1-1F7FD860E137}" type="datetimeFigureOut">
              <a:rPr lang="ru-RU"/>
              <a:pPr>
                <a:defRPr/>
              </a:pPr>
              <a:t>20.03.2026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32D4F-CB04-4C9F-9AC3-490A0B695F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244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4434D-9414-43EC-83A5-75F1FEF831A9}" type="datetimeFigureOut">
              <a:rPr lang="ru-RU"/>
              <a:pPr>
                <a:defRPr/>
              </a:pPr>
              <a:t>20.03.2026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33E70-87CF-4E56-93C9-A67F367F5A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476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F2361-6605-4EE7-9562-90A7FFCD9B9C}" type="datetimeFigureOut">
              <a:rPr lang="ru-RU"/>
              <a:pPr>
                <a:defRPr/>
              </a:pPr>
              <a:t>20.03.2026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92F28-1761-4354-A612-16CDEAB318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028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AF846-7998-443F-8551-D1C9F1E04E6E}" type="datetimeFigureOut">
              <a:rPr lang="ru-RU"/>
              <a:pPr>
                <a:defRPr/>
              </a:pPr>
              <a:t>20.03.2026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F0D96-15A7-43DD-8A04-8BAF748626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802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4DFD1-A8EA-4D03-BC3C-A80ABB42F863}" type="datetimeFigureOut">
              <a:rPr lang="ru-RU"/>
              <a:pPr>
                <a:defRPr/>
              </a:pPr>
              <a:t>20.03.2026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456C9-628B-45C5-9886-8E8B257537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586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443DD-A566-4D82-A57F-0E3C8CABD3C0}" type="datetimeFigureOut">
              <a:rPr lang="ru-RU"/>
              <a:pPr>
                <a:defRPr/>
              </a:pPr>
              <a:t>20.03.2026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A2C0F-488C-404E-A3A1-618492CB68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149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2C269B-E4DF-40F2-9DB8-B5D5954298D2}" type="datetimeFigureOut">
              <a:rPr lang="ru-RU"/>
              <a:pPr>
                <a:defRPr/>
              </a:pPr>
              <a:t>20.03.2026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CEB1B34-40B1-48DE-8595-C8BCA99456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26" Type="http://schemas.openxmlformats.org/officeDocument/2006/relationships/image" Target="../media/image46.png"/><Relationship Id="rId3" Type="http://schemas.openxmlformats.org/officeDocument/2006/relationships/image" Target="../media/image26.png"/><Relationship Id="rId21" Type="http://schemas.openxmlformats.org/officeDocument/2006/relationships/image" Target="../media/image42.png"/><Relationship Id="rId34" Type="http://schemas.openxmlformats.org/officeDocument/2006/relationships/image" Target="../media/image54.png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5" Type="http://schemas.openxmlformats.org/officeDocument/2006/relationships/image" Target="../media/image45.png"/><Relationship Id="rId3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29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24" Type="http://schemas.openxmlformats.org/officeDocument/2006/relationships/image" Target="../media/image44.png"/><Relationship Id="rId32" Type="http://schemas.openxmlformats.org/officeDocument/2006/relationships/image" Target="../media/image52.png"/><Relationship Id="rId5" Type="http://schemas.openxmlformats.org/officeDocument/2006/relationships/image" Target="../media/image27.png"/><Relationship Id="rId15" Type="http://schemas.openxmlformats.org/officeDocument/2006/relationships/image" Target="../media/image36.png"/><Relationship Id="rId23" Type="http://schemas.openxmlformats.org/officeDocument/2006/relationships/image" Target="../media/image43.png"/><Relationship Id="rId28" Type="http://schemas.openxmlformats.org/officeDocument/2006/relationships/image" Target="../media/image48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31" Type="http://schemas.openxmlformats.org/officeDocument/2006/relationships/image" Target="../media/image51.png"/><Relationship Id="rId4" Type="http://schemas.openxmlformats.org/officeDocument/2006/relationships/image" Target="NULL"/><Relationship Id="rId9" Type="http://schemas.microsoft.com/office/2007/relationships/hdphoto" Target="../media/hdphoto1.wdp"/><Relationship Id="rId14" Type="http://schemas.openxmlformats.org/officeDocument/2006/relationships/image" Target="../media/image35.png"/><Relationship Id="rId22" Type="http://schemas.microsoft.com/office/2007/relationships/hdphoto" Target="../media/hdphoto2.wdp"/><Relationship Id="rId27" Type="http://schemas.openxmlformats.org/officeDocument/2006/relationships/image" Target="../media/image47.png"/><Relationship Id="rId30" Type="http://schemas.openxmlformats.org/officeDocument/2006/relationships/image" Target="../media/image50.png"/><Relationship Id="rId35" Type="http://schemas.openxmlformats.org/officeDocument/2006/relationships/image" Target="../media/image55.png"/><Relationship Id="rId8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id="{1163E68F-7D17-484B-9164-B0A4030E8C81}"/>
              </a:ext>
            </a:extLst>
          </p:cNvPr>
          <p:cNvSpPr/>
          <p:nvPr/>
        </p:nvSpPr>
        <p:spPr>
          <a:xfrm>
            <a:off x="387350" y="4835525"/>
            <a:ext cx="5141913" cy="977900"/>
          </a:xfrm>
          <a:prstGeom prst="roundRect">
            <a:avLst/>
          </a:prstGeom>
          <a:noFill/>
          <a:ln>
            <a:solidFill>
              <a:srgbClr val="FF4343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47920" tIns="34585" rIns="47920" bIns="34585" spcCol="1270" anchor="ctr"/>
          <a:lstStyle/>
          <a:p>
            <a:pPr defTabSz="31115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платформенном указателе содержится информация о ближайших маршрутах наземного городского пассажирского транспорта в виде транспортной таблицы, с указанием остановочных пунктов на карте.</a:t>
            </a: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F4F1E01B-CA42-B94C-9174-5222E2FB156B}"/>
              </a:ext>
            </a:extLst>
          </p:cNvPr>
          <p:cNvSpPr/>
          <p:nvPr/>
        </p:nvSpPr>
        <p:spPr>
          <a:xfrm>
            <a:off x="390525" y="3186113"/>
            <a:ext cx="5143500" cy="979487"/>
          </a:xfrm>
          <a:prstGeom prst="roundRect">
            <a:avLst/>
          </a:prstGeom>
          <a:noFill/>
          <a:ln>
            <a:solidFill>
              <a:srgbClr val="FF4343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48189" tIns="34854" rIns="48189" bIns="34854" spcCol="1270" anchor="ctr"/>
          <a:lstStyle/>
          <a:p>
            <a:pPr defTabSz="31115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Элементы навигации укажут, какие выходы с платформы оборудованы колясочными спусками, пандусами, лифтами и другими средствами доступности.</a:t>
            </a: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1163E68F-7D17-484B-9164-B0A4030E8C81}"/>
              </a:ext>
            </a:extLst>
          </p:cNvPr>
          <p:cNvSpPr/>
          <p:nvPr/>
        </p:nvSpPr>
        <p:spPr>
          <a:xfrm>
            <a:off x="365125" y="1539875"/>
            <a:ext cx="5164138" cy="976313"/>
          </a:xfrm>
          <a:prstGeom prst="roundRect">
            <a:avLst/>
          </a:prstGeom>
          <a:noFill/>
          <a:ln>
            <a:solidFill>
              <a:srgbClr val="FF4343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47920" tIns="34585" rIns="47920" bIns="34585" spcCol="1270" anchor="ctr"/>
          <a:lstStyle/>
          <a:p>
            <a:pPr defTabSz="31115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входе на станцию маломобильные пассажиры могут определить,  какой именно вход более доступен.</a:t>
            </a:r>
          </a:p>
        </p:txBody>
      </p:sp>
      <p:sp>
        <p:nvSpPr>
          <p:cNvPr id="5125" name="TextBox 3"/>
          <p:cNvSpPr txBox="1">
            <a:spLocks noChangeArrowheads="1"/>
          </p:cNvSpPr>
          <p:nvPr/>
        </p:nvSpPr>
        <p:spPr bwMode="auto">
          <a:xfrm>
            <a:off x="387350" y="309563"/>
            <a:ext cx="8313738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ts val="1400"/>
            </a:pPr>
            <a:r>
              <a:rPr lang="ru-RU" altLang="ru-RU" sz="17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Новая навигация доступности для маломобильных групп населения (МГН)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3C9C4EFA-F826-464C-A2C4-97AEDCC8624F}"/>
              </a:ext>
            </a:extLst>
          </p:cNvPr>
          <p:cNvCxnSpPr>
            <a:cxnSpLocks/>
          </p:cNvCxnSpPr>
          <p:nvPr/>
        </p:nvCxnSpPr>
        <p:spPr>
          <a:xfrm>
            <a:off x="333375" y="687388"/>
            <a:ext cx="11561763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8" name="Прямоугольник 41"/>
          <p:cNvSpPr>
            <a:spLocks noChangeArrowheads="1"/>
          </p:cNvSpPr>
          <p:nvPr/>
        </p:nvSpPr>
        <p:spPr bwMode="auto">
          <a:xfrm>
            <a:off x="101600" y="2516188"/>
            <a:ext cx="5524500" cy="363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5129" name="Рисунок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6392863"/>
            <a:ext cx="1173163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Прямоугольник 19"/>
          <p:cNvSpPr>
            <a:spLocks noChangeArrowheads="1"/>
          </p:cNvSpPr>
          <p:nvPr/>
        </p:nvSpPr>
        <p:spPr bwMode="auto">
          <a:xfrm>
            <a:off x="6632575" y="817563"/>
            <a:ext cx="14843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1400">
                <a:latin typeface="Arial" panose="020B0604020202020204" pitchFamily="34" charset="0"/>
                <a:cs typeface="Arial" panose="020B0604020202020204" pitchFamily="34" charset="0"/>
              </a:rPr>
              <a:t>Входная группа</a:t>
            </a:r>
            <a:endParaRPr lang="ru-RU" altLang="ru-RU" sz="1400"/>
          </a:p>
        </p:txBody>
      </p:sp>
      <p:sp>
        <p:nvSpPr>
          <p:cNvPr id="5131" name="Прямоугольник 20"/>
          <p:cNvSpPr>
            <a:spLocks noChangeArrowheads="1"/>
          </p:cNvSpPr>
          <p:nvPr/>
        </p:nvSpPr>
        <p:spPr bwMode="auto">
          <a:xfrm>
            <a:off x="9829800" y="817563"/>
            <a:ext cx="1165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1400">
                <a:latin typeface="Arial" panose="020B0604020202020204" pitchFamily="34" charset="0"/>
                <a:cs typeface="Arial" panose="020B0604020202020204" pitchFamily="34" charset="0"/>
              </a:rPr>
              <a:t>Платформа</a:t>
            </a:r>
            <a:endParaRPr lang="ru-RU" altLang="ru-RU" sz="140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6" t="3462" r="4675" b="3077"/>
          <a:stretch/>
        </p:blipFill>
        <p:spPr>
          <a:xfrm>
            <a:off x="5760977" y="1125870"/>
            <a:ext cx="3227619" cy="5027638"/>
          </a:xfrm>
          <a:prstGeom prst="roundRect">
            <a:avLst>
              <a:gd name="adj" fmla="val 4488"/>
            </a:avLst>
          </a:prstGeom>
          <a:ln>
            <a:solidFill>
              <a:srgbClr val="FF0000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" t="2051" r="4266" b="1795"/>
          <a:stretch/>
        </p:blipFill>
        <p:spPr>
          <a:xfrm>
            <a:off x="9142113" y="1125870"/>
            <a:ext cx="2540633" cy="5027638"/>
          </a:xfrm>
          <a:prstGeom prst="roundRect">
            <a:avLst>
              <a:gd name="adj" fmla="val 5585"/>
            </a:avLst>
          </a:prstGeom>
          <a:ln>
            <a:solidFill>
              <a:srgbClr val="FF0000"/>
            </a:solidFill>
          </a:ln>
        </p:spPr>
      </p:pic>
      <p:pic>
        <p:nvPicPr>
          <p:cNvPr id="513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950" y="1168400"/>
            <a:ext cx="3125788" cy="489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1168400"/>
            <a:ext cx="2386013" cy="489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1163E68F-7D17-484B-9164-B0A4030E8C81}"/>
              </a:ext>
            </a:extLst>
          </p:cNvPr>
          <p:cNvSpPr/>
          <p:nvPr/>
        </p:nvSpPr>
        <p:spPr>
          <a:xfrm>
            <a:off x="509588" y="1485900"/>
            <a:ext cx="2795587" cy="1485900"/>
          </a:xfrm>
          <a:prstGeom prst="roundRect">
            <a:avLst/>
          </a:prstGeom>
          <a:noFill/>
          <a:ln>
            <a:solidFill>
              <a:srgbClr val="FF4343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47920" tIns="34585" rIns="47920" bIns="34585" spcCol="1270" anchor="ctr"/>
          <a:lstStyle/>
          <a:p>
            <a:pPr defTabSz="31115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Звуковой маяк – оборудование </a:t>
            </a:r>
            <a:b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инвалидов по зрению, выполняющее функцию звукового информатора. Такое электронное устройство позволяет передавать информацию о расположении входа на станцию.</a:t>
            </a:r>
          </a:p>
        </p:txBody>
      </p:sp>
      <p:sp>
        <p:nvSpPr>
          <p:cNvPr id="7171" name="TextBox 3"/>
          <p:cNvSpPr txBox="1">
            <a:spLocks noChangeArrowheads="1"/>
          </p:cNvSpPr>
          <p:nvPr/>
        </p:nvSpPr>
        <p:spPr bwMode="auto">
          <a:xfrm>
            <a:off x="387350" y="207963"/>
            <a:ext cx="6743700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ts val="1400"/>
            </a:pPr>
            <a:r>
              <a:rPr lang="ru-RU" altLang="ru-RU" sz="17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Звуковые маяки для незрячих и слабовидящих пассажиров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3C9C4EFA-F826-464C-A2C4-97AEDCC8624F}"/>
              </a:ext>
            </a:extLst>
          </p:cNvPr>
          <p:cNvCxnSpPr>
            <a:cxnSpLocks/>
          </p:cNvCxnSpPr>
          <p:nvPr/>
        </p:nvCxnSpPr>
        <p:spPr>
          <a:xfrm>
            <a:off x="344488" y="565150"/>
            <a:ext cx="11561762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3" name="TextBox 7"/>
          <p:cNvSpPr txBox="1">
            <a:spLocks noChangeArrowheads="1"/>
          </p:cNvSpPr>
          <p:nvPr/>
        </p:nvSpPr>
        <p:spPr bwMode="auto">
          <a:xfrm>
            <a:off x="387350" y="573088"/>
            <a:ext cx="114776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Размещение акустических </a:t>
            </a:r>
            <a:r>
              <a:rPr lang="ru-RU" alt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оповещателей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(звуковых маяков) осуществляется на входных группах метрополитена и МЦК для звуковой идентификации, предназначенной для информирования и ориентирования инвалидов по зрению</a:t>
            </a:r>
            <a:r>
              <a:rPr lang="ru-RU" alt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74" name="Прямоугольник 41"/>
          <p:cNvSpPr>
            <a:spLocks noChangeArrowheads="1"/>
          </p:cNvSpPr>
          <p:nvPr/>
        </p:nvSpPr>
        <p:spPr bwMode="auto">
          <a:xfrm>
            <a:off x="101600" y="2516188"/>
            <a:ext cx="5524500" cy="363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7175" name="Рисунок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6392863"/>
            <a:ext cx="1173163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id="{1163E68F-7D17-484B-9164-B0A4030E8C81}"/>
              </a:ext>
            </a:extLst>
          </p:cNvPr>
          <p:cNvSpPr/>
          <p:nvPr/>
        </p:nvSpPr>
        <p:spPr>
          <a:xfrm>
            <a:off x="509588" y="3024188"/>
            <a:ext cx="2795587" cy="1331912"/>
          </a:xfrm>
          <a:prstGeom prst="roundRect">
            <a:avLst/>
          </a:prstGeom>
          <a:noFill/>
          <a:ln>
            <a:solidFill>
              <a:srgbClr val="FF4343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47920" tIns="34585" rIns="47920" bIns="34585" spcCol="1270" anchor="ctr"/>
          <a:lstStyle/>
          <a:p>
            <a:pPr defTabSz="31115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Устройство каждые 10 секунд осуществляет воспроизведение звукового сигнала. В зависимости от окружающего шума громкость устройства возможно отрегулировать. Звуковой маяк работает по режиму работы станции.</a:t>
            </a: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1163E68F-7D17-484B-9164-B0A4030E8C81}"/>
              </a:ext>
            </a:extLst>
          </p:cNvPr>
          <p:cNvSpPr/>
          <p:nvPr/>
        </p:nvSpPr>
        <p:spPr>
          <a:xfrm>
            <a:off x="509588" y="4410075"/>
            <a:ext cx="2795587" cy="1855788"/>
          </a:xfrm>
          <a:prstGeom prst="roundRect">
            <a:avLst/>
          </a:prstGeom>
          <a:noFill/>
          <a:ln>
            <a:solidFill>
              <a:srgbClr val="FF4343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47920" tIns="34585" rIns="47920" bIns="34585" spcCol="1270" anchor="ctr"/>
          <a:lstStyle/>
          <a:p>
            <a:pPr defTabSz="31115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Звуковой маяк устанавливается</a:t>
            </a:r>
            <a:b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ходу движения на «Вход» </a:t>
            </a:r>
            <a:b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 дверью, к которой подводит тактильный напольный указатель, либо над правой дверью по ходу движения при отсутствии направляющих </a:t>
            </a: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тактильных напольных указателей.   </a:t>
            </a:r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Рисунок 6" descr="https://cdn.tvc.ru/pictures/o/454/6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519" y="1504938"/>
            <a:ext cx="3613638" cy="2102134"/>
          </a:xfrm>
          <a:prstGeom prst="roundRect">
            <a:avLst/>
          </a:prstGeom>
          <a:noFill/>
          <a:ln w="9525">
            <a:solidFill>
              <a:srgbClr val="FF434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Рисунок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33" b="20567"/>
          <a:stretch>
            <a:fillRect/>
          </a:stretch>
        </p:blipFill>
        <p:spPr bwMode="auto">
          <a:xfrm>
            <a:off x="3780668" y="3740715"/>
            <a:ext cx="3613638" cy="2343562"/>
          </a:xfrm>
          <a:prstGeom prst="roundRect">
            <a:avLst/>
          </a:prstGeom>
          <a:noFill/>
          <a:ln w="9525">
            <a:solidFill>
              <a:srgbClr val="FF434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Рисунок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065" y="1485588"/>
            <a:ext cx="3611124" cy="2708343"/>
          </a:xfrm>
          <a:prstGeom prst="roundRect">
            <a:avLst/>
          </a:prstGeom>
          <a:noFill/>
          <a:ln w="9525">
            <a:solidFill>
              <a:srgbClr val="FF434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Рисунок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8" t="10660" r="9842" b="56367"/>
          <a:stretch>
            <a:fillRect/>
          </a:stretch>
        </p:blipFill>
        <p:spPr bwMode="auto">
          <a:xfrm>
            <a:off x="7869065" y="4418208"/>
            <a:ext cx="3610420" cy="1666069"/>
          </a:xfrm>
          <a:prstGeom prst="roundRect">
            <a:avLst/>
          </a:prstGeom>
          <a:noFill/>
          <a:ln w="9525">
            <a:solidFill>
              <a:srgbClr val="FF434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16"/>
          <p:cNvSpPr txBox="1">
            <a:spLocks noChangeArrowheads="1"/>
          </p:cNvSpPr>
          <p:nvPr/>
        </p:nvSpPr>
        <p:spPr bwMode="auto">
          <a:xfrm>
            <a:off x="387350" y="327025"/>
            <a:ext cx="115982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ts val="1400"/>
            </a:pPr>
            <a:r>
              <a:rPr lang="ru-RU" altLang="ru-RU" sz="17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Оклейка рамок металлодетекторов контрастной маркировкой на станциях Московского метрополитена, </a:t>
            </a:r>
            <a:br>
              <a:rPr lang="ru-RU" altLang="ru-RU" sz="17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ru-RU" altLang="ru-RU" sz="17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МЦК и автовокзалах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3C9C4EFA-F826-464C-A2C4-97AEDCC8624F}"/>
              </a:ext>
            </a:extLst>
          </p:cNvPr>
          <p:cNvCxnSpPr>
            <a:cxnSpLocks/>
          </p:cNvCxnSpPr>
          <p:nvPr/>
        </p:nvCxnSpPr>
        <p:spPr>
          <a:xfrm>
            <a:off x="333375" y="1057275"/>
            <a:ext cx="11561763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0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6392863"/>
            <a:ext cx="1173163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1163E68F-7D17-484B-9164-B0A4030E8C81}"/>
              </a:ext>
            </a:extLst>
          </p:cNvPr>
          <p:cNvSpPr/>
          <p:nvPr/>
        </p:nvSpPr>
        <p:spPr>
          <a:xfrm>
            <a:off x="387350" y="1207288"/>
            <a:ext cx="11207750" cy="549275"/>
          </a:xfrm>
          <a:prstGeom prst="roundRect">
            <a:avLst/>
          </a:prstGeom>
          <a:noFill/>
          <a:ln>
            <a:solidFill>
              <a:srgbClr val="FF4343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47920" tIns="34585" rIns="47920" bIns="34585" spcCol="1270" anchor="ctr"/>
          <a:lstStyle/>
          <a:p>
            <a:pPr defTabSz="311150" eaLnBrk="1" fontAlgn="auto" hangingPunct="1">
              <a:spcAft>
                <a:spcPct val="35000"/>
              </a:spcAft>
              <a:defRPr/>
            </a:pP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Контрастная маркировка рамок </a:t>
            </a:r>
            <a:r>
              <a:rPr lang="ru-RU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металлодетекторов</a:t>
            </a: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сигнализирует о препятствии на пути движения, чтобы исключить травмы у маломобильных пассажиров.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4672DB-73B9-C77C-A6DD-84BB1D1E7921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68" y="2216806"/>
            <a:ext cx="4219200" cy="3560400"/>
          </a:xfrm>
          <a:prstGeom prst="roundRect">
            <a:avLst>
              <a:gd name="adj" fmla="val 5311"/>
            </a:avLst>
          </a:prstGeom>
          <a:ln>
            <a:solidFill>
              <a:srgbClr val="FF000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4FEAE5-EC12-D3CD-B2D3-8E684FC2581B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978" y="2215678"/>
            <a:ext cx="3412800" cy="3560400"/>
          </a:xfrm>
          <a:prstGeom prst="roundRect">
            <a:avLst>
              <a:gd name="adj" fmla="val 4816"/>
            </a:avLst>
          </a:prstGeom>
          <a:ln>
            <a:solidFill>
              <a:srgbClr val="FF000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D213B1A-2587-0548-0C0A-9FC7EE32422A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88" y="2215678"/>
            <a:ext cx="2847600" cy="3560400"/>
          </a:xfrm>
          <a:prstGeom prst="roundRect">
            <a:avLst>
              <a:gd name="adj" fmla="val 7398"/>
            </a:avLst>
          </a:prstGeom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6"/>
          <p:cNvSpPr txBox="1">
            <a:spLocks noChangeArrowheads="1"/>
          </p:cNvSpPr>
          <p:nvPr/>
        </p:nvSpPr>
        <p:spPr bwMode="auto">
          <a:xfrm>
            <a:off x="387350" y="327025"/>
            <a:ext cx="1150778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ts val="1400"/>
            </a:pPr>
            <a:r>
              <a:rPr lang="ru-RU" altLang="ru-RU" sz="17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Оснащение станционных комплексов Московского метрополитена </a:t>
            </a:r>
            <a:r>
              <a:rPr lang="ru-RU" altLang="ru-RU" sz="17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вертикальным</a:t>
            </a:r>
            <a:r>
              <a:rPr lang="ru-RU" altLang="ru-RU" sz="17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/>
            </a:r>
            <a:br>
              <a:rPr lang="ru-RU" altLang="ru-RU" sz="17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ru-RU" altLang="ru-RU" sz="17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оборудованием для перемещения МГН</a:t>
            </a:r>
            <a:endParaRPr lang="ru-RU" altLang="ru-RU" sz="17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3C9C4EFA-F826-464C-A2C4-97AEDCC8624F}"/>
              </a:ext>
            </a:extLst>
          </p:cNvPr>
          <p:cNvCxnSpPr>
            <a:cxnSpLocks/>
          </p:cNvCxnSpPr>
          <p:nvPr/>
        </p:nvCxnSpPr>
        <p:spPr>
          <a:xfrm>
            <a:off x="333375" y="1057275"/>
            <a:ext cx="11561763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8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6392863"/>
            <a:ext cx="1173163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1163E68F-7D17-484B-9164-B0A4030E8C81}"/>
              </a:ext>
            </a:extLst>
          </p:cNvPr>
          <p:cNvSpPr/>
          <p:nvPr/>
        </p:nvSpPr>
        <p:spPr>
          <a:xfrm>
            <a:off x="387350" y="1265238"/>
            <a:ext cx="11207750" cy="549275"/>
          </a:xfrm>
          <a:prstGeom prst="roundRect">
            <a:avLst/>
          </a:prstGeom>
          <a:noFill/>
          <a:ln>
            <a:solidFill>
              <a:srgbClr val="FF4343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47920" tIns="34585" rIns="47920" bIns="34585" spcCol="1270" anchor="ctr"/>
          <a:lstStyle/>
          <a:p>
            <a:pPr defTabSz="311150" eaLnBrk="1" fontAlgn="auto" hangingPunct="1">
              <a:spcAft>
                <a:spcPct val="35000"/>
              </a:spcAft>
              <a:defRPr/>
            </a:pPr>
            <a:r>
              <a:rPr lang="ru-RU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новые станции оборудуются различными подъемными механизмами для удобства вертикального </a:t>
            </a:r>
            <a:r>
              <a:rPr lang="ru-RU" sz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перемещенияю</a:t>
            </a:r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5003" t="5144" r="1377" b="1656"/>
          <a:stretch/>
        </p:blipFill>
        <p:spPr>
          <a:xfrm>
            <a:off x="333375" y="2736625"/>
            <a:ext cx="3631335" cy="3035525"/>
          </a:xfrm>
          <a:prstGeom prst="roundRect">
            <a:avLst>
              <a:gd name="adj" fmla="val 4116"/>
            </a:avLst>
          </a:prstGeom>
          <a:ln>
            <a:solidFill>
              <a:srgbClr val="FF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32225" t="29912" r="31903" b="24928"/>
          <a:stretch/>
        </p:blipFill>
        <p:spPr>
          <a:xfrm>
            <a:off x="4297618" y="2733741"/>
            <a:ext cx="3632771" cy="3038409"/>
          </a:xfrm>
          <a:prstGeom prst="roundRect">
            <a:avLst>
              <a:gd name="adj" fmla="val 3187"/>
            </a:avLst>
          </a:prstGeom>
          <a:ln>
            <a:solidFill>
              <a:srgbClr val="FF4343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5" t="7963" r="19693" b="8323"/>
          <a:stretch/>
        </p:blipFill>
        <p:spPr>
          <a:xfrm>
            <a:off x="8261406" y="2736625"/>
            <a:ext cx="3633228" cy="3035525"/>
          </a:xfrm>
          <a:prstGeom prst="roundRect">
            <a:avLst>
              <a:gd name="adj" fmla="val 4743"/>
            </a:avLst>
          </a:prstGeom>
          <a:ln>
            <a:solidFill>
              <a:srgbClr val="FF4343"/>
            </a:solidFill>
          </a:ln>
        </p:spPr>
      </p:pic>
      <p:sp>
        <p:nvSpPr>
          <p:cNvPr id="11273" name="Прямоугольник 2"/>
          <p:cNvSpPr>
            <a:spLocks noChangeArrowheads="1"/>
          </p:cNvSpPr>
          <p:nvPr/>
        </p:nvSpPr>
        <p:spPr bwMode="auto">
          <a:xfrm>
            <a:off x="696913" y="5772150"/>
            <a:ext cx="30686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1400">
                <a:latin typeface="Arial" panose="020B0604020202020204" pitchFamily="34" charset="0"/>
                <a:cs typeface="Arial" panose="020B0604020202020204" pitchFamily="34" charset="0"/>
              </a:rPr>
              <a:t>Наклонная подъемная платформа</a:t>
            </a:r>
            <a:endParaRPr lang="ru-RU" altLang="ru-RU" sz="1400"/>
          </a:p>
        </p:txBody>
      </p:sp>
      <p:sp>
        <p:nvSpPr>
          <p:cNvPr id="11274" name="Прямоугольник 11"/>
          <p:cNvSpPr>
            <a:spLocks noChangeArrowheads="1"/>
          </p:cNvSpPr>
          <p:nvPr/>
        </p:nvSpPr>
        <p:spPr bwMode="auto">
          <a:xfrm>
            <a:off x="4598988" y="5772150"/>
            <a:ext cx="33321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1400">
                <a:latin typeface="Arial" panose="020B0604020202020204" pitchFamily="34" charset="0"/>
                <a:cs typeface="Arial" panose="020B0604020202020204" pitchFamily="34" charset="0"/>
              </a:rPr>
              <a:t>Вертикальная подъемная платформа</a:t>
            </a:r>
            <a:endParaRPr lang="ru-RU" altLang="ru-RU" sz="1400"/>
          </a:p>
        </p:txBody>
      </p:sp>
      <p:sp>
        <p:nvSpPr>
          <p:cNvPr id="11275" name="Прямоугольник 13"/>
          <p:cNvSpPr>
            <a:spLocks noChangeArrowheads="1"/>
          </p:cNvSpPr>
          <p:nvPr/>
        </p:nvSpPr>
        <p:spPr bwMode="auto">
          <a:xfrm>
            <a:off x="9767888" y="5776913"/>
            <a:ext cx="6286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1400">
                <a:latin typeface="Arial" panose="020B0604020202020204" pitchFamily="34" charset="0"/>
                <a:cs typeface="Arial" panose="020B0604020202020204" pitchFamily="34" charset="0"/>
              </a:rPr>
              <a:t>Лифт</a:t>
            </a:r>
            <a:endParaRPr lang="ru-RU" altLang="ru-RU" sz="1400"/>
          </a:p>
        </p:txBody>
      </p:sp>
    </p:spTree>
    <p:extLst>
      <p:ext uri="{BB962C8B-B14F-4D97-AF65-F5344CB8AC3E}">
        <p14:creationId xmlns:p14="http://schemas.microsoft.com/office/powerpoint/2010/main" val="861214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6"/>
          <p:cNvSpPr txBox="1">
            <a:spLocks noChangeArrowheads="1"/>
          </p:cNvSpPr>
          <p:nvPr/>
        </p:nvSpPr>
        <p:spPr bwMode="auto">
          <a:xfrm>
            <a:off x="333375" y="305277"/>
            <a:ext cx="11507788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ts val="1400"/>
            </a:pPr>
            <a:r>
              <a:rPr lang="ru-RU" altLang="ru-RU" sz="17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Правила безопасности в метро</a:t>
            </a:r>
            <a:endParaRPr lang="ru-RU" altLang="ru-RU" sz="17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3C9C4EFA-F826-464C-A2C4-97AEDCC8624F}"/>
              </a:ext>
            </a:extLst>
          </p:cNvPr>
          <p:cNvCxnSpPr>
            <a:cxnSpLocks/>
          </p:cNvCxnSpPr>
          <p:nvPr/>
        </p:nvCxnSpPr>
        <p:spPr>
          <a:xfrm>
            <a:off x="333375" y="1057275"/>
            <a:ext cx="11561763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8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6392863"/>
            <a:ext cx="1173163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1739106" y="1246016"/>
            <a:ext cx="8696326" cy="5005388"/>
            <a:chOff x="333375" y="1455331"/>
            <a:chExt cx="5015484" cy="3358896"/>
          </a:xfrm>
        </p:grpSpPr>
        <p:pic>
          <p:nvPicPr>
            <p:cNvPr id="24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3375" y="1455331"/>
              <a:ext cx="5015484" cy="3358896"/>
            </a:xfrm>
            <a:prstGeom prst="rect">
              <a:avLst/>
            </a:prstGeom>
          </p:spPr>
        </p:pic>
        <p:sp>
          <p:nvSpPr>
            <p:cNvPr id="27" name="object 13"/>
            <p:cNvSpPr txBox="1"/>
            <p:nvPr/>
          </p:nvSpPr>
          <p:spPr>
            <a:xfrm>
              <a:off x="847938" y="1626152"/>
              <a:ext cx="584356" cy="423703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 algn="just">
                <a:lnSpc>
                  <a:spcPct val="115399"/>
                </a:lnSpc>
                <a:spcBef>
                  <a:spcPts val="95"/>
                </a:spcBef>
              </a:pPr>
              <a:r>
                <a:rPr sz="1050" dirty="0">
                  <a:latin typeface="Arial"/>
                  <a:cs typeface="Arial"/>
                </a:rPr>
                <a:t>Не</a:t>
              </a:r>
              <a:r>
                <a:rPr sz="1050" spc="15" dirty="0">
                  <a:latin typeface="Arial"/>
                  <a:cs typeface="Arial"/>
                </a:rPr>
                <a:t> </a:t>
              </a:r>
              <a:r>
                <a:rPr sz="1050" spc="-10" dirty="0">
                  <a:latin typeface="Arial"/>
                  <a:cs typeface="Arial"/>
                </a:rPr>
                <a:t>забудь</a:t>
              </a:r>
              <a:r>
                <a:rPr sz="1050" spc="500" dirty="0">
                  <a:latin typeface="Arial"/>
                  <a:cs typeface="Arial"/>
                </a:rPr>
                <a:t> </a:t>
              </a:r>
              <a:r>
                <a:rPr sz="1050" spc="-10" dirty="0">
                  <a:latin typeface="Arial"/>
                  <a:cs typeface="Arial"/>
                </a:rPr>
                <a:t>пополнить</a:t>
              </a:r>
              <a:r>
                <a:rPr sz="1050" spc="500" dirty="0">
                  <a:latin typeface="Arial"/>
                  <a:cs typeface="Arial"/>
                </a:rPr>
                <a:t> </a:t>
              </a:r>
              <a:r>
                <a:rPr sz="1050" spc="-10" dirty="0">
                  <a:latin typeface="Arial"/>
                  <a:cs typeface="Arial"/>
                </a:rPr>
                <a:t>карту</a:t>
              </a:r>
              <a:endParaRPr sz="1050" dirty="0">
                <a:latin typeface="Arial"/>
                <a:cs typeface="Arial"/>
              </a:endParaRPr>
            </a:p>
          </p:txBody>
        </p:sp>
        <p:sp>
          <p:nvSpPr>
            <p:cNvPr id="28" name="object 14"/>
            <p:cNvSpPr txBox="1"/>
            <p:nvPr/>
          </p:nvSpPr>
          <p:spPr>
            <a:xfrm>
              <a:off x="2475653" y="1746817"/>
              <a:ext cx="568325" cy="415214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227329">
                <a:lnSpc>
                  <a:spcPct val="115399"/>
                </a:lnSpc>
                <a:spcBef>
                  <a:spcPts val="95"/>
                </a:spcBef>
              </a:pPr>
              <a:r>
                <a:rPr sz="1050" dirty="0">
                  <a:latin typeface="Arial"/>
                  <a:cs typeface="Arial"/>
                </a:rPr>
                <a:t>Это</a:t>
              </a:r>
              <a:r>
                <a:rPr sz="1050" spc="50" dirty="0">
                  <a:latin typeface="Arial"/>
                  <a:cs typeface="Arial"/>
                </a:rPr>
                <a:t> </a:t>
              </a:r>
              <a:r>
                <a:rPr sz="1050" spc="-25" dirty="0">
                  <a:latin typeface="Arial"/>
                  <a:cs typeface="Arial"/>
                </a:rPr>
                <a:t>для</a:t>
              </a:r>
              <a:r>
                <a:rPr sz="1050" spc="500" dirty="0">
                  <a:latin typeface="Arial"/>
                  <a:cs typeface="Arial"/>
                </a:rPr>
                <a:t> </a:t>
              </a:r>
              <a:r>
                <a:rPr sz="1050" spc="-10" dirty="0">
                  <a:latin typeface="Arial"/>
                  <a:cs typeface="Arial"/>
                </a:rPr>
                <a:t>твоей</a:t>
              </a:r>
              <a:endParaRPr sz="1050" dirty="0">
                <a:latin typeface="Arial"/>
                <a:cs typeface="Arial"/>
              </a:endParaRPr>
            </a:p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1050" spc="-10" dirty="0">
                  <a:latin typeface="Arial"/>
                  <a:cs typeface="Arial"/>
                </a:rPr>
                <a:t>безопасности</a:t>
              </a:r>
              <a:endParaRPr sz="1050" dirty="0">
                <a:latin typeface="Arial"/>
                <a:cs typeface="Arial"/>
              </a:endParaRPr>
            </a:p>
          </p:txBody>
        </p:sp>
        <p:sp>
          <p:nvSpPr>
            <p:cNvPr id="30" name="object 16"/>
            <p:cNvSpPr txBox="1"/>
            <p:nvPr/>
          </p:nvSpPr>
          <p:spPr>
            <a:xfrm>
              <a:off x="4414968" y="1703410"/>
              <a:ext cx="595630" cy="546845"/>
            </a:xfrm>
            <a:prstGeom prst="rect">
              <a:avLst/>
            </a:prstGeom>
          </p:spPr>
          <p:txBody>
            <a:bodyPr vert="horz" wrap="square" lIns="0" tIns="2730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215"/>
                </a:spcBef>
              </a:pPr>
              <a:r>
                <a:rPr sz="1050" dirty="0">
                  <a:latin typeface="Arial"/>
                  <a:cs typeface="Arial"/>
                </a:rPr>
                <a:t>Мы</a:t>
              </a:r>
              <a:r>
                <a:rPr sz="1050" spc="35" dirty="0">
                  <a:latin typeface="Arial"/>
                  <a:cs typeface="Arial"/>
                </a:rPr>
                <a:t> </a:t>
              </a:r>
              <a:r>
                <a:rPr sz="1050" spc="-10" dirty="0">
                  <a:latin typeface="Arial"/>
                  <a:cs typeface="Arial"/>
                </a:rPr>
                <a:t>всегда</a:t>
              </a:r>
              <a:endParaRPr sz="1050" dirty="0">
                <a:latin typeface="Arial"/>
                <a:cs typeface="Arial"/>
              </a:endParaRPr>
            </a:p>
            <a:p>
              <a:pPr marL="12700" marR="5080">
                <a:lnSpc>
                  <a:spcPct val="115399"/>
                </a:lnSpc>
              </a:pPr>
              <a:r>
                <a:rPr sz="1050" dirty="0">
                  <a:latin typeface="Arial"/>
                  <a:cs typeface="Arial"/>
                </a:rPr>
                <a:t>поможем</a:t>
              </a:r>
              <a:r>
                <a:rPr sz="1050" spc="50" dirty="0">
                  <a:latin typeface="Arial"/>
                  <a:cs typeface="Arial"/>
                </a:rPr>
                <a:t> </a:t>
              </a:r>
              <a:r>
                <a:rPr sz="1050" spc="-20" dirty="0">
                  <a:latin typeface="Arial"/>
                  <a:cs typeface="Arial"/>
                </a:rPr>
                <a:t>тебе</a:t>
              </a:r>
              <a:r>
                <a:rPr sz="1050" spc="500" dirty="0">
                  <a:latin typeface="Arial"/>
                  <a:cs typeface="Arial"/>
                </a:rPr>
                <a:t> </a:t>
              </a:r>
              <a:r>
                <a:rPr sz="1050" dirty="0">
                  <a:latin typeface="Arial"/>
                  <a:cs typeface="Arial"/>
                </a:rPr>
                <a:t>и</a:t>
              </a:r>
              <a:r>
                <a:rPr sz="1050" spc="30" dirty="0">
                  <a:latin typeface="Arial"/>
                  <a:cs typeface="Arial"/>
                </a:rPr>
                <a:t> </a:t>
              </a:r>
              <a:r>
                <a:rPr sz="1050" dirty="0">
                  <a:latin typeface="Arial"/>
                  <a:cs typeface="Arial"/>
                </a:rPr>
                <a:t>ответим</a:t>
              </a:r>
              <a:r>
                <a:rPr sz="1050" spc="45" dirty="0">
                  <a:latin typeface="Arial"/>
                  <a:cs typeface="Arial"/>
                </a:rPr>
                <a:t> </a:t>
              </a:r>
              <a:r>
                <a:rPr sz="1050" spc="-25" dirty="0">
                  <a:latin typeface="Arial"/>
                  <a:cs typeface="Arial"/>
                </a:rPr>
                <a:t>на</a:t>
              </a:r>
              <a:endParaRPr sz="1050" dirty="0">
                <a:latin typeface="Arial"/>
                <a:cs typeface="Arial"/>
              </a:endParaRPr>
            </a:p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1050" dirty="0">
                  <a:latin typeface="Arial"/>
                  <a:cs typeface="Arial"/>
                </a:rPr>
                <a:t>любой</a:t>
              </a:r>
              <a:r>
                <a:rPr sz="1050" spc="60" dirty="0">
                  <a:latin typeface="Arial"/>
                  <a:cs typeface="Arial"/>
                </a:rPr>
                <a:t> </a:t>
              </a:r>
              <a:r>
                <a:rPr sz="1050" spc="-10" dirty="0">
                  <a:latin typeface="Arial"/>
                  <a:cs typeface="Arial"/>
                </a:rPr>
                <a:t>вопрос</a:t>
              </a:r>
              <a:endParaRPr sz="1050" dirty="0">
                <a:latin typeface="Arial"/>
                <a:cs typeface="Arial"/>
              </a:endParaRPr>
            </a:p>
          </p:txBody>
        </p:sp>
        <p:sp>
          <p:nvSpPr>
            <p:cNvPr id="31" name="object 17"/>
            <p:cNvSpPr txBox="1"/>
            <p:nvPr/>
          </p:nvSpPr>
          <p:spPr>
            <a:xfrm>
              <a:off x="4584065" y="3446269"/>
              <a:ext cx="583565" cy="423703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>
                <a:lnSpc>
                  <a:spcPct val="115399"/>
                </a:lnSpc>
                <a:spcBef>
                  <a:spcPts val="95"/>
                </a:spcBef>
              </a:pPr>
              <a:r>
                <a:rPr sz="1050" dirty="0">
                  <a:latin typeface="Arial"/>
                  <a:cs typeface="Arial"/>
                </a:rPr>
                <a:t>Держись</a:t>
              </a:r>
              <a:r>
                <a:rPr sz="1050" spc="70" dirty="0">
                  <a:latin typeface="Arial"/>
                  <a:cs typeface="Arial"/>
                </a:rPr>
                <a:t> </a:t>
              </a:r>
              <a:r>
                <a:rPr sz="1050" spc="-25" dirty="0">
                  <a:latin typeface="Arial"/>
                  <a:cs typeface="Arial"/>
                </a:rPr>
                <a:t>за</a:t>
              </a:r>
              <a:r>
                <a:rPr sz="1050" spc="500" dirty="0">
                  <a:latin typeface="Arial"/>
                  <a:cs typeface="Arial"/>
                </a:rPr>
                <a:t> </a:t>
              </a:r>
              <a:r>
                <a:rPr sz="1050" dirty="0">
                  <a:latin typeface="Arial"/>
                  <a:cs typeface="Arial"/>
                </a:rPr>
                <a:t>поручень</a:t>
              </a:r>
              <a:r>
                <a:rPr sz="1050" spc="60" dirty="0">
                  <a:latin typeface="Arial"/>
                  <a:cs typeface="Arial"/>
                </a:rPr>
                <a:t> </a:t>
              </a:r>
              <a:r>
                <a:rPr sz="1050" dirty="0">
                  <a:latin typeface="Arial"/>
                  <a:cs typeface="Arial"/>
                </a:rPr>
                <a:t>и</a:t>
              </a:r>
              <a:r>
                <a:rPr sz="1050" spc="30" dirty="0">
                  <a:latin typeface="Arial"/>
                  <a:cs typeface="Arial"/>
                </a:rPr>
                <a:t> </a:t>
              </a:r>
              <a:r>
                <a:rPr sz="1050" spc="-25" dirty="0">
                  <a:latin typeface="Arial"/>
                  <a:cs typeface="Arial"/>
                </a:rPr>
                <a:t>не</a:t>
              </a:r>
              <a:r>
                <a:rPr sz="1050" spc="500" dirty="0">
                  <a:latin typeface="Arial"/>
                  <a:cs typeface="Arial"/>
                </a:rPr>
                <a:t> </a:t>
              </a:r>
              <a:r>
                <a:rPr sz="1050" spc="-20" dirty="0">
                  <a:latin typeface="Arial"/>
                  <a:cs typeface="Arial"/>
                </a:rPr>
                <a:t>беги</a:t>
              </a:r>
              <a:endParaRPr sz="1050" dirty="0">
                <a:latin typeface="Arial"/>
                <a:cs typeface="Arial"/>
              </a:endParaRPr>
            </a:p>
          </p:txBody>
        </p:sp>
        <p:sp>
          <p:nvSpPr>
            <p:cNvPr id="32" name="object 18"/>
            <p:cNvSpPr txBox="1"/>
            <p:nvPr/>
          </p:nvSpPr>
          <p:spPr>
            <a:xfrm>
              <a:off x="3189949" y="3683687"/>
              <a:ext cx="630369" cy="476322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>
                <a:lnSpc>
                  <a:spcPct val="115399"/>
                </a:lnSpc>
                <a:spcBef>
                  <a:spcPts val="95"/>
                </a:spcBef>
              </a:pPr>
              <a:r>
                <a:rPr sz="1000" dirty="0">
                  <a:latin typeface="Arial"/>
                  <a:cs typeface="Arial"/>
                </a:rPr>
                <a:t>Не</a:t>
              </a:r>
              <a:r>
                <a:rPr sz="1000" spc="20" dirty="0">
                  <a:latin typeface="Arial"/>
                  <a:cs typeface="Arial"/>
                </a:rPr>
                <a:t> </a:t>
              </a:r>
              <a:r>
                <a:rPr sz="1000" dirty="0">
                  <a:latin typeface="Arial"/>
                  <a:cs typeface="Arial"/>
                </a:rPr>
                <a:t>стой</a:t>
              </a:r>
              <a:r>
                <a:rPr sz="1000" spc="40" dirty="0">
                  <a:latin typeface="Arial"/>
                  <a:cs typeface="Arial"/>
                </a:rPr>
                <a:t> </a:t>
              </a:r>
              <a:r>
                <a:rPr sz="1000" dirty="0">
                  <a:latin typeface="Arial"/>
                  <a:cs typeface="Arial"/>
                </a:rPr>
                <a:t>у</a:t>
              </a:r>
              <a:r>
                <a:rPr sz="1000" spc="30" dirty="0">
                  <a:latin typeface="Arial"/>
                  <a:cs typeface="Arial"/>
                </a:rPr>
                <a:t> </a:t>
              </a:r>
              <a:r>
                <a:rPr sz="1000" spc="-20" dirty="0">
                  <a:latin typeface="Arial"/>
                  <a:cs typeface="Arial"/>
                </a:rPr>
                <a:t>края</a:t>
              </a:r>
              <a:r>
                <a:rPr sz="1000" spc="500" dirty="0">
                  <a:latin typeface="Arial"/>
                  <a:cs typeface="Arial"/>
                </a:rPr>
                <a:t> </a:t>
              </a:r>
              <a:r>
                <a:rPr sz="1000" spc="-10" dirty="0">
                  <a:latin typeface="Arial"/>
                  <a:cs typeface="Arial"/>
                </a:rPr>
                <a:t>платформы,</a:t>
              </a:r>
              <a:r>
                <a:rPr sz="1000" spc="500" dirty="0">
                  <a:latin typeface="Arial"/>
                  <a:cs typeface="Arial"/>
                </a:rPr>
                <a:t> </a:t>
              </a:r>
              <a:r>
                <a:rPr sz="1000" spc="-20" dirty="0">
                  <a:latin typeface="Arial"/>
                  <a:cs typeface="Arial"/>
                </a:rPr>
                <a:t>будь</a:t>
              </a:r>
              <a:endParaRPr sz="1000" dirty="0">
                <a:latin typeface="Arial"/>
                <a:cs typeface="Arial"/>
              </a:endParaRPr>
            </a:p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1000" spc="-10" dirty="0">
                  <a:latin typeface="Arial"/>
                  <a:cs typeface="Arial"/>
                </a:rPr>
                <a:t>осторожен</a:t>
              </a:r>
              <a:endParaRPr sz="1000" dirty="0">
                <a:latin typeface="Arial"/>
                <a:cs typeface="Arial"/>
              </a:endParaRPr>
            </a:p>
          </p:txBody>
        </p:sp>
      </p:grpSp>
      <p:sp>
        <p:nvSpPr>
          <p:cNvPr id="38" name="object 16"/>
          <p:cNvSpPr txBox="1"/>
          <p:nvPr/>
        </p:nvSpPr>
        <p:spPr>
          <a:xfrm>
            <a:off x="5000558" y="2738350"/>
            <a:ext cx="1120842" cy="537968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lang="ru-RU" sz="1050" dirty="0" smtClean="0">
                <a:latin typeface="Arial"/>
                <a:cs typeface="Arial"/>
              </a:rPr>
              <a:t>Просто</a:t>
            </a: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lang="ru-RU" sz="1050" dirty="0" smtClean="0">
                <a:latin typeface="Arial"/>
                <a:cs typeface="Arial"/>
              </a:rPr>
              <a:t>приложи карту для прохода</a:t>
            </a:r>
          </a:p>
        </p:txBody>
      </p:sp>
      <p:sp>
        <p:nvSpPr>
          <p:cNvPr id="39" name="object 16"/>
          <p:cNvSpPr txBox="1"/>
          <p:nvPr/>
        </p:nvSpPr>
        <p:spPr>
          <a:xfrm>
            <a:off x="4038600" y="3674921"/>
            <a:ext cx="1168400" cy="537968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lang="ru-RU" sz="1050" dirty="0" smtClean="0">
                <a:latin typeface="Arial"/>
                <a:cs typeface="Arial"/>
              </a:rPr>
              <a:t>Твоя поездка будет чудесной.</a:t>
            </a: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lang="ru-RU" sz="1050" dirty="0" smtClean="0">
                <a:latin typeface="Arial"/>
                <a:cs typeface="Arial"/>
              </a:rPr>
              <a:t>Следуй за мной</a:t>
            </a:r>
          </a:p>
        </p:txBody>
      </p:sp>
    </p:spTree>
    <p:extLst>
      <p:ext uri="{BB962C8B-B14F-4D97-AF65-F5344CB8AC3E}">
        <p14:creationId xmlns:p14="http://schemas.microsoft.com/office/powerpoint/2010/main" val="427170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6"/>
          <p:cNvSpPr txBox="1">
            <a:spLocks noChangeArrowheads="1"/>
          </p:cNvSpPr>
          <p:nvPr/>
        </p:nvSpPr>
        <p:spPr bwMode="auto">
          <a:xfrm>
            <a:off x="333375" y="305277"/>
            <a:ext cx="11507788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ts val="1400"/>
            </a:pPr>
            <a:r>
              <a:rPr lang="ru-RU" altLang="ru-RU" sz="17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Правила поведения на эскалаторе</a:t>
            </a:r>
            <a:endParaRPr lang="ru-RU" altLang="ru-RU" sz="17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3C9C4EFA-F826-464C-A2C4-97AEDCC8624F}"/>
              </a:ext>
            </a:extLst>
          </p:cNvPr>
          <p:cNvCxnSpPr>
            <a:cxnSpLocks/>
          </p:cNvCxnSpPr>
          <p:nvPr/>
        </p:nvCxnSpPr>
        <p:spPr>
          <a:xfrm>
            <a:off x="333375" y="1057275"/>
            <a:ext cx="11561763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8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6392863"/>
            <a:ext cx="1173163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1163E68F-7D17-484B-9164-B0A4030E8C81}"/>
              </a:ext>
            </a:extLst>
          </p:cNvPr>
          <p:cNvSpPr/>
          <p:nvPr/>
        </p:nvSpPr>
        <p:spPr>
          <a:xfrm>
            <a:off x="387350" y="1265238"/>
            <a:ext cx="11207750" cy="1016568"/>
          </a:xfrm>
          <a:prstGeom prst="roundRect">
            <a:avLst/>
          </a:prstGeom>
          <a:noFill/>
          <a:ln>
            <a:solidFill>
              <a:srgbClr val="FF4343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47920" tIns="34585" rIns="47920" bIns="34585" spcCol="1270" anchor="ctr"/>
          <a:lstStyle/>
          <a:p>
            <a:pPr defTabSz="311150" eaLnBrk="1" fontAlgn="auto" hangingPunct="1">
              <a:spcAft>
                <a:spcPct val="35000"/>
              </a:spcAft>
              <a:defRPr/>
            </a:pP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 время поездки не отвлекайтесь на посторонние предметы. Не оставляйте детей без присмотра и держите их все время за руку. </a:t>
            </a:r>
          </a:p>
          <a:p>
            <a:pPr defTabSz="311150" eaLnBrk="1" fontAlgn="auto" hangingPunct="1">
              <a:spcAft>
                <a:spcPct val="35000"/>
              </a:spcAft>
              <a:defRPr/>
            </a:pP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Пожалуйста, не сидите на эскалаторе и не стойте спиной при спуске и подъеме — это может быть опасно. </a:t>
            </a:r>
          </a:p>
          <a:p>
            <a:pPr defTabSz="311150" eaLnBrk="1" fontAlgn="auto" hangingPunct="1">
              <a:spcAft>
                <a:spcPct val="35000"/>
              </a:spcAft>
              <a:defRPr/>
            </a:pP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 у вас длинная одежда, приподнимайте и придерживайте ее, когда заходите на эскалатор, едете и сходите с него.</a:t>
            </a:r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350" y="2599041"/>
            <a:ext cx="2336150" cy="33826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1398" y="2599041"/>
            <a:ext cx="2315135" cy="33826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4430" y="2599041"/>
            <a:ext cx="2314642" cy="33522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6969" y="2599041"/>
            <a:ext cx="2315135" cy="33826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0002" y="2599041"/>
            <a:ext cx="2315136" cy="335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16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6"/>
          <p:cNvSpPr txBox="1">
            <a:spLocks noChangeArrowheads="1"/>
          </p:cNvSpPr>
          <p:nvPr/>
        </p:nvSpPr>
        <p:spPr bwMode="auto">
          <a:xfrm>
            <a:off x="333375" y="305277"/>
            <a:ext cx="11507788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ts val="1400"/>
            </a:pPr>
            <a:r>
              <a:rPr lang="ru-RU" altLang="ru-RU" sz="17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Стикеры</a:t>
            </a:r>
            <a:r>
              <a:rPr lang="ru-RU" altLang="ru-RU" sz="17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проекта «Потерялся? Не уходи!»</a:t>
            </a:r>
            <a:endParaRPr lang="ru-RU" altLang="ru-RU" sz="17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3C9C4EFA-F826-464C-A2C4-97AEDCC8624F}"/>
              </a:ext>
            </a:extLst>
          </p:cNvPr>
          <p:cNvCxnSpPr>
            <a:cxnSpLocks/>
          </p:cNvCxnSpPr>
          <p:nvPr/>
        </p:nvCxnSpPr>
        <p:spPr>
          <a:xfrm>
            <a:off x="333375" y="1057275"/>
            <a:ext cx="11561763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8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6392863"/>
            <a:ext cx="1173163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1163E68F-7D17-484B-9164-B0A4030E8C81}"/>
              </a:ext>
            </a:extLst>
          </p:cNvPr>
          <p:cNvSpPr/>
          <p:nvPr/>
        </p:nvSpPr>
        <p:spPr>
          <a:xfrm>
            <a:off x="387350" y="1265238"/>
            <a:ext cx="11207750" cy="1016568"/>
          </a:xfrm>
          <a:prstGeom prst="roundRect">
            <a:avLst/>
          </a:prstGeom>
          <a:noFill/>
          <a:ln>
            <a:solidFill>
              <a:srgbClr val="FF4343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47920" tIns="34585" rIns="47920" bIns="34585" spcCol="1270" anchor="ctr"/>
          <a:lstStyle/>
          <a:p>
            <a:pPr defTabSz="311150" eaLnBrk="1" fontAlgn="auto" hangingPunct="1">
              <a:spcAft>
                <a:spcPct val="35000"/>
              </a:spcAft>
              <a:defRPr/>
            </a:pP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всех станциях метро и МЦК есть специальные наклейки с детскими персонажами московского транспорта. </a:t>
            </a:r>
            <a:r>
              <a:rPr lang="ru-RU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Стикеры</a:t>
            </a: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рассказывают юным пассажирам, что делать, если они потерялись, и к кому можно обратиться за помощью. </a:t>
            </a:r>
          </a:p>
          <a:p>
            <a:pPr defTabSz="311150" eaLnBrk="1" fontAlgn="auto" hangingPunct="1">
              <a:spcAft>
                <a:spcPct val="35000"/>
              </a:spcAft>
              <a:defRPr/>
            </a:pP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плакаты проекта «Потерялся? Не уходи!» направлены камеры видеонаблюдения. Когда дежурный по станции замечает около наклейки ребенка, он немедленно приходит на помощь.</a:t>
            </a:r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8936" y="2594544"/>
            <a:ext cx="1776164" cy="2367595"/>
          </a:xfrm>
          <a:prstGeom prst="roundRect">
            <a:avLst>
              <a:gd name="adj" fmla="val 6478"/>
            </a:avLst>
          </a:prstGeom>
          <a:ln cap="flat">
            <a:solidFill>
              <a:srgbClr val="FF0000"/>
            </a:solidFill>
          </a:ln>
          <a:effectLst>
            <a:softEdge rad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350" y="2594544"/>
            <a:ext cx="4735190" cy="2367595"/>
          </a:xfrm>
          <a:prstGeom prst="roundRect">
            <a:avLst>
              <a:gd name="adj" fmla="val 4195"/>
            </a:avLst>
          </a:prstGeom>
          <a:ln cap="flat">
            <a:solidFill>
              <a:srgbClr val="FF0000"/>
            </a:solidFill>
          </a:ln>
          <a:effectLst>
            <a:softEdge rad="0"/>
          </a:effectLst>
        </p:spPr>
      </p:pic>
      <p:pic>
        <p:nvPicPr>
          <p:cNvPr id="18434" name="Picture 2" descr="Picture backgrou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675" y="2594543"/>
            <a:ext cx="3554125" cy="2367595"/>
          </a:xfrm>
          <a:prstGeom prst="roundRect">
            <a:avLst>
              <a:gd name="adj" fmla="val 5000"/>
            </a:avLst>
          </a:prstGeom>
          <a:noFill/>
          <a:ln cap="flat">
            <a:solidFill>
              <a:srgbClr val="FF0000"/>
            </a:solidFill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133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415339" y="1279000"/>
            <a:ext cx="6567716" cy="247771"/>
          </a:xfrm>
          <a:prstGeom prst="roundRect">
            <a:avLst>
              <a:gd name="adj" fmla="val 0"/>
            </a:avLst>
          </a:prstGeom>
          <a:solidFill>
            <a:srgbClr val="F5F5F5">
              <a:alpha val="89804"/>
            </a:srgb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DCB588-D93B-934E-82B7-2B18111F1CBF}"/>
              </a:ext>
            </a:extLst>
          </p:cNvPr>
          <p:cNvSpPr txBox="1"/>
          <p:nvPr/>
        </p:nvSpPr>
        <p:spPr>
          <a:xfrm>
            <a:off x="386576" y="327103"/>
            <a:ext cx="519013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ru-RU" sz="1700" b="1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Центр обеспечения мобильности пассажиров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3C9C4EFA-F826-464C-A2C4-97AEDCC8624F}"/>
              </a:ext>
            </a:extLst>
          </p:cNvPr>
          <p:cNvCxnSpPr>
            <a:cxnSpLocks/>
          </p:cNvCxnSpPr>
          <p:nvPr/>
        </p:nvCxnSpPr>
        <p:spPr>
          <a:xfrm>
            <a:off x="333375" y="663458"/>
            <a:ext cx="11561259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AFEF555-92A8-0B40-ABD0-D3200772BF12}"/>
              </a:ext>
            </a:extLst>
          </p:cNvPr>
          <p:cNvSpPr txBox="1"/>
          <p:nvPr/>
        </p:nvSpPr>
        <p:spPr>
          <a:xfrm>
            <a:off x="416312" y="664861"/>
            <a:ext cx="11478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 2013 года в Московском метрополитене работает Центр обеспечения мобильности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пассажиров, с</a:t>
            </a:r>
            <a:r>
              <a:rPr lang="ru-RU" sz="1200" dirty="0" smtClean="0">
                <a:solidFill>
                  <a:srgbClr val="000000"/>
                </a:solidFill>
                <a:latin typeface="Arial" charset="0"/>
              </a:rPr>
              <a:t>отрудники которого оказывают </a:t>
            </a:r>
            <a:r>
              <a:rPr lang="ru-RU" sz="1200" dirty="0">
                <a:solidFill>
                  <a:srgbClr val="000000"/>
                </a:solidFill>
                <a:latin typeface="Arial" charset="0"/>
              </a:rPr>
              <a:t>услуги по максимально безопасному и комфортному </a:t>
            </a:r>
            <a:r>
              <a:rPr lang="ru-RU" sz="1200" dirty="0" smtClean="0">
                <a:solidFill>
                  <a:srgbClr val="000000"/>
                </a:solidFill>
                <a:latin typeface="Arial" charset="0"/>
              </a:rPr>
              <a:t>сопровождению </a:t>
            </a:r>
            <a:r>
              <a:rPr lang="ru-RU" sz="1200" dirty="0">
                <a:solidFill>
                  <a:srgbClr val="000000"/>
                </a:solidFill>
                <a:latin typeface="Arial" charset="0"/>
              </a:rPr>
              <a:t>маломобильных категорий граждан.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42847DBC-F2C2-29B5-EBA6-74DBCC26B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6575" y="6392783"/>
            <a:ext cx="1173300" cy="321942"/>
          </a:xfrm>
          <a:prstGeom prst="rect">
            <a:avLst/>
          </a:prstGeom>
        </p:spPr>
      </p:pic>
      <p:sp>
        <p:nvSpPr>
          <p:cNvPr id="35" name="Скругленный прямоугольник 34"/>
          <p:cNvSpPr/>
          <p:nvPr/>
        </p:nvSpPr>
        <p:spPr>
          <a:xfrm>
            <a:off x="7273256" y="1289669"/>
            <a:ext cx="4237452" cy="237832"/>
          </a:xfrm>
          <a:prstGeom prst="roundRect">
            <a:avLst>
              <a:gd name="adj" fmla="val 0"/>
            </a:avLst>
          </a:prstGeom>
          <a:solidFill>
            <a:srgbClr val="F6F6F6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9" name="Заголовок 1"/>
          <p:cNvSpPr txBox="1">
            <a:spLocks/>
          </p:cNvSpPr>
          <p:nvPr/>
        </p:nvSpPr>
        <p:spPr bwMode="gray">
          <a:xfrm>
            <a:off x="8298290" y="1289978"/>
            <a:ext cx="2187384" cy="215444"/>
          </a:xfrm>
          <a:prstGeom prst="rect">
            <a:avLst/>
          </a:prstGeom>
          <a:noFill/>
          <a:ln w="3175">
            <a:noFill/>
            <a:miter lim="4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1083050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326452" algn="l"/>
              </a:tabLst>
              <a:defRPr lang="en-US" sz="2100" b="1" kern="1200" baseline="0">
                <a:solidFill>
                  <a:srgbClr val="D62828"/>
                </a:solidFill>
                <a:latin typeface="FuturaDemiC"/>
                <a:ea typeface="FuturaDemiC"/>
                <a:cs typeface="FuturaDemiC"/>
              </a:defRPr>
            </a:lvl1pPr>
            <a:lvl2pPr algn="l" defTabSz="1083050" rtl="0" eaLnBrk="1" fontAlgn="base" hangingPunct="1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2"/>
                </a:solidFill>
                <a:latin typeface="Arial" charset="0"/>
              </a:defRPr>
            </a:lvl2pPr>
            <a:lvl3pPr algn="l" defTabSz="1083050" rtl="0" eaLnBrk="1" fontAlgn="base" hangingPunct="1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2"/>
                </a:solidFill>
                <a:latin typeface="Arial" charset="0"/>
              </a:defRPr>
            </a:lvl3pPr>
            <a:lvl4pPr algn="l" defTabSz="1083050" rtl="0" eaLnBrk="1" fontAlgn="base" hangingPunct="1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2"/>
                </a:solidFill>
                <a:latin typeface="Arial" charset="0"/>
              </a:defRPr>
            </a:lvl4pPr>
            <a:lvl5pPr algn="l" defTabSz="1083050" rtl="0" eaLnBrk="1" fontAlgn="base" hangingPunct="1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2"/>
                </a:solidFill>
                <a:latin typeface="Arial" charset="0"/>
              </a:defRPr>
            </a:lvl5pPr>
            <a:lvl6pPr marL="553035" algn="l" defTabSz="1083050" rtl="0" eaLnBrk="1" fontAlgn="base" hangingPunct="1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2"/>
                </a:solidFill>
                <a:latin typeface="Arial" charset="0"/>
              </a:defRPr>
            </a:lvl6pPr>
            <a:lvl7pPr marL="1106090" algn="l" defTabSz="1083050" rtl="0" eaLnBrk="1" fontAlgn="base" hangingPunct="1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2"/>
                </a:solidFill>
                <a:latin typeface="Arial" charset="0"/>
              </a:defRPr>
            </a:lvl7pPr>
            <a:lvl8pPr marL="1659131" algn="l" defTabSz="1083050" rtl="0" eaLnBrk="1" fontAlgn="base" hangingPunct="1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2"/>
                </a:solidFill>
                <a:latin typeface="Arial" charset="0"/>
              </a:defRPr>
            </a:lvl8pPr>
            <a:lvl9pPr marL="2212178" algn="l" defTabSz="1083050" rtl="0" eaLnBrk="1" fontAlgn="base" hangingPunct="1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взаимодействует</a:t>
            </a: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 bwMode="gray">
          <a:xfrm>
            <a:off x="2269329" y="1289669"/>
            <a:ext cx="1759995" cy="215444"/>
          </a:xfrm>
          <a:prstGeom prst="rect">
            <a:avLst/>
          </a:prstGeom>
          <a:noFill/>
          <a:ln w="3175">
            <a:noFill/>
            <a:miter lim="4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1083050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326452" algn="l"/>
              </a:tabLst>
              <a:defRPr lang="en-US" sz="2100" b="1" kern="1200" baseline="0">
                <a:solidFill>
                  <a:srgbClr val="D62828"/>
                </a:solidFill>
                <a:latin typeface="FuturaDemiC"/>
                <a:ea typeface="FuturaDemiC"/>
                <a:cs typeface="FuturaDemiC"/>
              </a:defRPr>
            </a:lvl1pPr>
            <a:lvl2pPr algn="l" defTabSz="1083050" rtl="0" eaLnBrk="1" fontAlgn="base" hangingPunct="1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2"/>
                </a:solidFill>
                <a:latin typeface="Arial" charset="0"/>
              </a:defRPr>
            </a:lvl2pPr>
            <a:lvl3pPr algn="l" defTabSz="1083050" rtl="0" eaLnBrk="1" fontAlgn="base" hangingPunct="1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2"/>
                </a:solidFill>
                <a:latin typeface="Arial" charset="0"/>
              </a:defRPr>
            </a:lvl3pPr>
            <a:lvl4pPr algn="l" defTabSz="1083050" rtl="0" eaLnBrk="1" fontAlgn="base" hangingPunct="1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2"/>
                </a:solidFill>
                <a:latin typeface="Arial" charset="0"/>
              </a:defRPr>
            </a:lvl4pPr>
            <a:lvl5pPr algn="l" defTabSz="1083050" rtl="0" eaLnBrk="1" fontAlgn="base" hangingPunct="1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2"/>
                </a:solidFill>
                <a:latin typeface="Arial" charset="0"/>
              </a:defRPr>
            </a:lvl5pPr>
            <a:lvl6pPr marL="553035" algn="l" defTabSz="1083050" rtl="0" eaLnBrk="1" fontAlgn="base" hangingPunct="1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2"/>
                </a:solidFill>
                <a:latin typeface="Arial" charset="0"/>
              </a:defRPr>
            </a:lvl6pPr>
            <a:lvl7pPr marL="1106090" algn="l" defTabSz="1083050" rtl="0" eaLnBrk="1" fontAlgn="base" hangingPunct="1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2"/>
                </a:solidFill>
                <a:latin typeface="Arial" charset="0"/>
              </a:defRPr>
            </a:lvl7pPr>
            <a:lvl8pPr marL="1659131" algn="l" defTabSz="1083050" rtl="0" eaLnBrk="1" fontAlgn="base" hangingPunct="1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2"/>
                </a:solidFill>
                <a:latin typeface="Arial" charset="0"/>
              </a:defRPr>
            </a:lvl8pPr>
            <a:lvl9pPr marL="2212178" algn="l" defTabSz="1083050" rtl="0" eaLnBrk="1" fontAlgn="base" hangingPunct="1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центра</a:t>
            </a: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416312" y="1608492"/>
            <a:ext cx="6566743" cy="4673919"/>
          </a:xfrm>
          <a:prstGeom prst="roundRect">
            <a:avLst>
              <a:gd name="adj" fmla="val 0"/>
            </a:avLst>
          </a:prstGeom>
          <a:solidFill>
            <a:srgbClr val="F6F6F6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4" name="Скругленный прямоугольник 43"/>
          <p:cNvSpPr/>
          <p:nvPr/>
        </p:nvSpPr>
        <p:spPr>
          <a:xfrm>
            <a:off x="7273256" y="1620517"/>
            <a:ext cx="4238302" cy="4662204"/>
          </a:xfrm>
          <a:prstGeom prst="roundRect">
            <a:avLst>
              <a:gd name="adj" fmla="val 0"/>
            </a:avLst>
          </a:prstGeom>
          <a:solidFill>
            <a:srgbClr val="F6F6F6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 dirty="0"/>
          </a:p>
        </p:txBody>
      </p:sp>
      <p:grpSp>
        <p:nvGrpSpPr>
          <p:cNvPr id="29" name="Группа 28"/>
          <p:cNvGrpSpPr/>
          <p:nvPr/>
        </p:nvGrpSpPr>
        <p:grpSpPr>
          <a:xfrm>
            <a:off x="1892600" y="1608492"/>
            <a:ext cx="4682597" cy="4563966"/>
            <a:chOff x="1925654" y="1527973"/>
            <a:chExt cx="3610316" cy="4563966"/>
          </a:xfrm>
        </p:grpSpPr>
        <p:sp>
          <p:nvSpPr>
            <p:cNvPr id="49" name="Скругленный прямоугольник 48"/>
            <p:cNvSpPr/>
            <p:nvPr/>
          </p:nvSpPr>
          <p:spPr>
            <a:xfrm>
              <a:off x="1925654" y="1527973"/>
              <a:ext cx="3601774" cy="1677594"/>
            </a:xfrm>
            <a:prstGeom prst="roundRect">
              <a:avLst>
                <a:gd name="adj" fmla="val 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Центр работает ежедневно с 05:30 утра до 01:00 ночи.</a:t>
              </a:r>
            </a:p>
            <a:p>
              <a:r>
                <a:rPr lang="ru-RU" sz="1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Для получения услуги по сопровождению МГН достаточно обратиться:</a:t>
              </a:r>
            </a:p>
            <a:p>
              <a:pPr marL="171450" lvl="0" indent="-171450" fontAlgn="base">
                <a:lnSpc>
                  <a:spcPts val="12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ru-RU" sz="1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Позвонить по телефону 8 (800) 250-73-41 (бесплатный вызов) и 8 (495) 622-73-41;</a:t>
              </a:r>
            </a:p>
            <a:p>
              <a:pPr marL="171450" lvl="0" indent="-171450" fontAlgn="base">
                <a:lnSpc>
                  <a:spcPts val="12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ru-RU" sz="1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Заполнить соответствующую форму на сайте www.mosmetro.ru или в мобильном приложении «Метро Москвы»;</a:t>
              </a:r>
            </a:p>
            <a:p>
              <a:pPr marL="171450" lvl="0" indent="-171450" fontAlgn="base">
                <a:lnSpc>
                  <a:spcPts val="12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ru-RU" sz="1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 СМС-линии на номер +7 (926) 250-47-80</a:t>
              </a:r>
              <a:br>
                <a:rPr lang="ru-RU" sz="1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(для слабослышащих пассажиров).</a:t>
              </a:r>
            </a:p>
          </p:txBody>
        </p:sp>
        <p:sp>
          <p:nvSpPr>
            <p:cNvPr id="52" name="Скругленный прямоугольник 51"/>
            <p:cNvSpPr/>
            <p:nvPr/>
          </p:nvSpPr>
          <p:spPr>
            <a:xfrm>
              <a:off x="1992383" y="3421982"/>
              <a:ext cx="3267665" cy="1086099"/>
            </a:xfrm>
            <a:prstGeom prst="roundRect">
              <a:avLst>
                <a:gd name="adj" fmla="val 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spcBef>
                  <a:spcPts val="600"/>
                </a:spcBef>
              </a:pPr>
              <a:r>
                <a:rPr lang="ru-RU" sz="1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Сотрудники Центра помогают:</a:t>
              </a:r>
            </a:p>
            <a:p>
              <a:pPr marL="171450" lvl="0" indent="-171450" fontAlgn="base">
                <a:lnSpc>
                  <a:spcPts val="12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ru-RU" sz="1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Инвалидам с нарушениями </a:t>
              </a:r>
              <a:r>
                <a:rPr lang="ru-RU" sz="1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зрения, слуха, опорно-двигательного аппарата и умственного </a:t>
              </a:r>
              <a:r>
                <a:rPr lang="ru-RU" sz="1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развития;</a:t>
              </a:r>
            </a:p>
            <a:p>
              <a:pPr marL="171450" lvl="0" indent="-171450" fontAlgn="base">
                <a:lnSpc>
                  <a:spcPts val="12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ru-RU" sz="1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детям-инвалидам;</a:t>
              </a:r>
            </a:p>
            <a:p>
              <a:pPr marL="171450" lvl="0" indent="-171450" fontAlgn="base">
                <a:lnSpc>
                  <a:spcPts val="12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ru-RU" sz="1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пожилым людям;</a:t>
              </a:r>
            </a:p>
            <a:p>
              <a:pPr marL="171450" lvl="0" indent="-171450" fontAlgn="base">
                <a:lnSpc>
                  <a:spcPts val="12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ru-RU" sz="1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родителям с детьми в возрасте до 7 лет.</a:t>
              </a:r>
            </a:p>
          </p:txBody>
        </p:sp>
        <p:sp>
          <p:nvSpPr>
            <p:cNvPr id="53" name="Скругленный прямоугольник 52"/>
            <p:cNvSpPr/>
            <p:nvPr/>
          </p:nvSpPr>
          <p:spPr>
            <a:xfrm>
              <a:off x="1992383" y="4948012"/>
              <a:ext cx="3543587" cy="1143927"/>
            </a:xfrm>
            <a:prstGeom prst="roundRect">
              <a:avLst>
                <a:gd name="adj" fmla="val 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spcBef>
                  <a:spcPts val="600"/>
                </a:spcBef>
              </a:pPr>
              <a:r>
                <a:rPr lang="ru-RU" sz="1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Где </a:t>
              </a:r>
              <a:r>
                <a:rPr lang="ru-RU" sz="10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сопровождают:</a:t>
              </a:r>
              <a:endParaRPr lang="ru-RU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lvl="0" indent="-171450" fontAlgn="base">
                <a:lnSpc>
                  <a:spcPts val="12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ru-RU" sz="1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 московском </a:t>
              </a:r>
              <a:r>
                <a:rPr lang="ru-RU" sz="1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метрополитене;</a:t>
              </a:r>
            </a:p>
            <a:p>
              <a:pPr marL="171450" lvl="0" indent="-171450" fontAlgn="base">
                <a:lnSpc>
                  <a:spcPts val="12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ru-RU" sz="1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 московском </a:t>
              </a:r>
              <a:r>
                <a:rPr lang="ru-RU" sz="1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центральном кольце;</a:t>
              </a:r>
            </a:p>
            <a:p>
              <a:pPr marL="171450" lvl="0" indent="-171450" fontAlgn="base">
                <a:lnSpc>
                  <a:spcPts val="12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ru-RU" sz="1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 наземном </a:t>
              </a:r>
              <a:r>
                <a:rPr lang="ru-RU" sz="1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городском пассажирском транспорте;</a:t>
              </a:r>
            </a:p>
            <a:p>
              <a:pPr marL="171450" lvl="0" indent="-171450" fontAlgn="base">
                <a:lnSpc>
                  <a:spcPts val="12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ru-RU" sz="1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 территории речных вокзалов, до причалов;</a:t>
              </a:r>
            </a:p>
            <a:p>
              <a:pPr marL="171450" lvl="0" indent="-171450" fontAlgn="base">
                <a:lnSpc>
                  <a:spcPts val="12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ru-RU" sz="1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 городской территории до социально-значимых </a:t>
              </a:r>
              <a:r>
                <a:rPr lang="ru-RU" sz="1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объектов.</a:t>
              </a:r>
              <a:endParaRPr lang="ru-RU" sz="1000" dirty="0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195ABA0F-C8FA-E94B-87AC-C476D57B4BB5}"/>
              </a:ext>
            </a:extLst>
          </p:cNvPr>
          <p:cNvSpPr txBox="1"/>
          <p:nvPr/>
        </p:nvSpPr>
        <p:spPr>
          <a:xfrm>
            <a:off x="7408589" y="1687326"/>
            <a:ext cx="2582830" cy="184666"/>
          </a:xfrm>
          <a:prstGeom prst="rect">
            <a:avLst/>
          </a:prstGeom>
          <a:noFill/>
          <a:ln>
            <a:noFill/>
          </a:ln>
        </p:spPr>
        <p:txBody>
          <a:bodyPr wrap="square" lIns="72000" tIns="0" rIns="36000" bIns="0" rtlCol="0" anchor="ctr">
            <a:spAutoFit/>
          </a:bodyPr>
          <a:lstStyle/>
          <a:p>
            <a:pPr marR="0" lvl="0" defTabSz="914400" rtl="0" eaLnBrk="1" fontAlgn="base" latinLnBrk="0" hangingPunct="1">
              <a:spcAft>
                <a:spcPts val="0"/>
              </a:spcAft>
              <a:buClrTx/>
              <a:buSzTx/>
              <a:tabLst/>
              <a:defRPr/>
            </a:pPr>
            <a:r>
              <a:rPr lang="ru-RU" sz="1200" b="1" dirty="0" smtClean="0">
                <a:solidFill>
                  <a:srgbClr val="C00000"/>
                </a:solidFill>
                <a:latin typeface="Arial"/>
              </a:rPr>
              <a:t>С транспортными компаниями: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7408589" y="1931410"/>
            <a:ext cx="3863441" cy="1083749"/>
            <a:chOff x="5560354" y="1807836"/>
            <a:chExt cx="3548584" cy="913115"/>
          </a:xfrm>
        </p:grpSpPr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0577" y="1807836"/>
              <a:ext cx="862877" cy="441506"/>
            </a:xfrm>
            <a:prstGeom prst="rect">
              <a:avLst/>
            </a:prstGeom>
          </p:spPr>
        </p:pic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0354" y="2127688"/>
              <a:ext cx="898671" cy="593263"/>
            </a:xfrm>
            <a:prstGeom prst="rect">
              <a:avLst/>
            </a:prstGeom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7862" y="1850832"/>
              <a:ext cx="830035" cy="413634"/>
            </a:xfrm>
            <a:prstGeom prst="rect">
              <a:avLst/>
            </a:prstGeom>
          </p:spPr>
        </p:pic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8840" y="1874246"/>
              <a:ext cx="830098" cy="280075"/>
            </a:xfrm>
            <a:prstGeom prst="rect">
              <a:avLst/>
            </a:prstGeom>
          </p:spPr>
        </p:pic>
        <p:pic>
          <p:nvPicPr>
            <p:cNvPr id="61" name="Рисунок 6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39307"/>
            <a:stretch/>
          </p:blipFill>
          <p:spPr>
            <a:xfrm>
              <a:off x="6508312" y="2274961"/>
              <a:ext cx="1024485" cy="445990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9217" y="1850832"/>
              <a:ext cx="752534" cy="309793"/>
            </a:xfrm>
            <a:prstGeom prst="rect">
              <a:avLst/>
            </a:prstGeom>
          </p:spPr>
        </p:pic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195ABA0F-C8FA-E94B-87AC-C476D57B4BB5}"/>
              </a:ext>
            </a:extLst>
          </p:cNvPr>
          <p:cNvSpPr txBox="1"/>
          <p:nvPr/>
        </p:nvSpPr>
        <p:spPr>
          <a:xfrm>
            <a:off x="7408589" y="2995002"/>
            <a:ext cx="3722548" cy="184666"/>
          </a:xfrm>
          <a:prstGeom prst="rect">
            <a:avLst/>
          </a:prstGeom>
          <a:noFill/>
          <a:ln>
            <a:noFill/>
          </a:ln>
        </p:spPr>
        <p:txBody>
          <a:bodyPr wrap="square" lIns="72000" tIns="0" rIns="36000" bIns="0" rtlCol="0" anchor="ctr">
            <a:spAutoFit/>
          </a:bodyPr>
          <a:lstStyle/>
          <a:p>
            <a:pPr fontAlgn="base">
              <a:defRPr/>
            </a:pPr>
            <a:r>
              <a:rPr lang="ru-RU" sz="1200" b="1" dirty="0" smtClean="0">
                <a:solidFill>
                  <a:srgbClr val="C00000"/>
                </a:solidFill>
                <a:latin typeface="Arial"/>
              </a:rPr>
              <a:t>С общественными организациями инвалидов:</a:t>
            </a:r>
            <a:endParaRPr lang="ru-RU" sz="1200" dirty="0" smtClean="0">
              <a:solidFill>
                <a:srgbClr val="C00000"/>
              </a:solidFill>
              <a:latin typeface="Arial"/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7495930" y="3296904"/>
            <a:ext cx="3793709" cy="734849"/>
            <a:chOff x="5658136" y="3199060"/>
            <a:chExt cx="3485970" cy="606356"/>
          </a:xfrm>
        </p:grpSpPr>
        <p:pic>
          <p:nvPicPr>
            <p:cNvPr id="64" name="Рисунок 6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5886" y="3315380"/>
              <a:ext cx="706437" cy="305487"/>
            </a:xfrm>
            <a:prstGeom prst="rect">
              <a:avLst/>
            </a:prstGeom>
          </p:spPr>
        </p:pic>
        <p:pic>
          <p:nvPicPr>
            <p:cNvPr id="65" name="Рисунок 64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32" t="26875" r="9610" b="26875"/>
            <a:stretch/>
          </p:blipFill>
          <p:spPr>
            <a:xfrm>
              <a:off x="5658136" y="3199060"/>
              <a:ext cx="771754" cy="445844"/>
            </a:xfrm>
            <a:prstGeom prst="rect">
              <a:avLst/>
            </a:prstGeom>
          </p:spPr>
        </p:pic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4661" y="3199060"/>
              <a:ext cx="606356" cy="606356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1" t="5722" r="4596" b="3534"/>
            <a:stretch/>
          </p:blipFill>
          <p:spPr>
            <a:xfrm>
              <a:off x="6427350" y="3205567"/>
              <a:ext cx="718490" cy="499522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4419" y="3235304"/>
              <a:ext cx="549687" cy="528491"/>
            </a:xfrm>
            <a:prstGeom prst="rect">
              <a:avLst/>
            </a:prstGeom>
          </p:spPr>
        </p:pic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195ABA0F-C8FA-E94B-87AC-C476D57B4BB5}"/>
              </a:ext>
            </a:extLst>
          </p:cNvPr>
          <p:cNvSpPr txBox="1"/>
          <p:nvPr/>
        </p:nvSpPr>
        <p:spPr>
          <a:xfrm>
            <a:off x="7408590" y="4034984"/>
            <a:ext cx="3100628" cy="184666"/>
          </a:xfrm>
          <a:prstGeom prst="rect">
            <a:avLst/>
          </a:prstGeom>
          <a:noFill/>
          <a:ln>
            <a:noFill/>
          </a:ln>
        </p:spPr>
        <p:txBody>
          <a:bodyPr wrap="square" lIns="72000" tIns="0" rIns="36000" bIns="0" rtlCol="0" anchor="ctr">
            <a:spAutoFit/>
          </a:bodyPr>
          <a:lstStyle/>
          <a:p>
            <a:pPr lvl="0"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rgbClr val="C00000"/>
                </a:solidFill>
                <a:latin typeface="Arial"/>
              </a:rPr>
              <a:t>С организациями культуры:</a:t>
            </a:r>
          </a:p>
        </p:txBody>
      </p:sp>
      <p:pic>
        <p:nvPicPr>
          <p:cNvPr id="101" name="Рисунок 100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-11590" b="-7722"/>
          <a:stretch/>
        </p:blipFill>
        <p:spPr>
          <a:xfrm>
            <a:off x="9649929" y="5424166"/>
            <a:ext cx="1211373" cy="360306"/>
          </a:xfrm>
          <a:prstGeom prst="rect">
            <a:avLst/>
          </a:prstGeom>
        </p:spPr>
      </p:pic>
      <p:grpSp>
        <p:nvGrpSpPr>
          <p:cNvPr id="77" name="Группа 76"/>
          <p:cNvGrpSpPr/>
          <p:nvPr/>
        </p:nvGrpSpPr>
        <p:grpSpPr>
          <a:xfrm>
            <a:off x="7495930" y="4340759"/>
            <a:ext cx="3908258" cy="1857200"/>
            <a:chOff x="5677648" y="4305282"/>
            <a:chExt cx="3578958" cy="1857200"/>
          </a:xfrm>
        </p:grpSpPr>
        <p:pic>
          <p:nvPicPr>
            <p:cNvPr id="82" name="Рисунок 8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7648" y="4358444"/>
              <a:ext cx="606072" cy="670087"/>
            </a:xfrm>
            <a:prstGeom prst="rect">
              <a:avLst/>
            </a:prstGeom>
          </p:spPr>
        </p:pic>
        <p:pic>
          <p:nvPicPr>
            <p:cNvPr id="83" name="Рисунок 82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7561" y="5671957"/>
              <a:ext cx="698579" cy="474722"/>
            </a:xfrm>
            <a:prstGeom prst="rect">
              <a:avLst/>
            </a:prstGeom>
          </p:spPr>
        </p:pic>
        <p:pic>
          <p:nvPicPr>
            <p:cNvPr id="84" name="Рисунок 83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6511" y="5010947"/>
              <a:ext cx="670095" cy="537266"/>
            </a:xfrm>
            <a:prstGeom prst="rect">
              <a:avLst/>
            </a:prstGeom>
          </p:spPr>
        </p:pic>
        <p:pic>
          <p:nvPicPr>
            <p:cNvPr id="85" name="Рисунок 84"/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9296" y="4314267"/>
              <a:ext cx="635567" cy="737832"/>
            </a:xfrm>
            <a:prstGeom prst="rect">
              <a:avLst/>
            </a:prstGeom>
          </p:spPr>
        </p:pic>
        <p:pic>
          <p:nvPicPr>
            <p:cNvPr id="87" name="Рисунок 86"/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0" b="10742"/>
            <a:stretch/>
          </p:blipFill>
          <p:spPr>
            <a:xfrm>
              <a:off x="6603840" y="5475465"/>
              <a:ext cx="764328" cy="423715"/>
            </a:xfrm>
            <a:prstGeom prst="rect">
              <a:avLst/>
            </a:prstGeom>
          </p:spPr>
        </p:pic>
        <p:pic>
          <p:nvPicPr>
            <p:cNvPr id="88" name="Рисунок 87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2092" y="4765617"/>
              <a:ext cx="683697" cy="305082"/>
            </a:xfrm>
            <a:prstGeom prst="rect">
              <a:avLst/>
            </a:prstGeom>
          </p:spPr>
        </p:pic>
        <p:pic>
          <p:nvPicPr>
            <p:cNvPr id="100" name="Рисунок 99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7902" y="4937806"/>
              <a:ext cx="755172" cy="308546"/>
            </a:xfrm>
            <a:prstGeom prst="rect">
              <a:avLst/>
            </a:prstGeom>
          </p:spPr>
        </p:pic>
        <p:pic>
          <p:nvPicPr>
            <p:cNvPr id="69" name="Рисунок 68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73" t="1648" r="16258" b="1432"/>
            <a:stretch/>
          </p:blipFill>
          <p:spPr>
            <a:xfrm>
              <a:off x="8527048" y="4305282"/>
              <a:ext cx="676985" cy="566636"/>
            </a:xfrm>
            <a:prstGeom prst="rect">
              <a:avLst/>
            </a:prstGeom>
          </p:spPr>
        </p:pic>
        <p:pic>
          <p:nvPicPr>
            <p:cNvPr id="70" name="Рисунок 69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14" b="31486"/>
            <a:stretch/>
          </p:blipFill>
          <p:spPr>
            <a:xfrm>
              <a:off x="6950439" y="4342442"/>
              <a:ext cx="1488059" cy="384885"/>
            </a:xfrm>
            <a:prstGeom prst="rect">
              <a:avLst/>
            </a:prstGeom>
          </p:spPr>
        </p:pic>
        <p:pic>
          <p:nvPicPr>
            <p:cNvPr id="72" name="Рисунок 71"/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1" t="25000" b="26667"/>
            <a:stretch/>
          </p:blipFill>
          <p:spPr>
            <a:xfrm>
              <a:off x="5706280" y="5150937"/>
              <a:ext cx="762489" cy="378069"/>
            </a:xfrm>
            <a:prstGeom prst="rect">
              <a:avLst/>
            </a:prstGeom>
          </p:spPr>
        </p:pic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2111" y="5114917"/>
              <a:ext cx="1000941" cy="257273"/>
            </a:xfrm>
            <a:prstGeom prst="rect">
              <a:avLst/>
            </a:prstGeom>
          </p:spPr>
        </p:pic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1447" y="5832583"/>
              <a:ext cx="982678" cy="329899"/>
            </a:xfrm>
            <a:prstGeom prst="rect">
              <a:avLst/>
            </a:prstGeom>
          </p:spPr>
        </p:pic>
        <p:pic>
          <p:nvPicPr>
            <p:cNvPr id="76" name="Рисунок 75"/>
            <p:cNvPicPr>
              <a:picLocks noChangeAspect="1"/>
            </p:cNvPicPr>
            <p:nvPr/>
          </p:nvPicPr>
          <p:blipFill rotWithShape="1">
            <a:blip r:embed="rId31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50" t="29932" r="13199" b="27543"/>
            <a:stretch/>
          </p:blipFill>
          <p:spPr>
            <a:xfrm>
              <a:off x="7666530" y="5890460"/>
              <a:ext cx="742479" cy="214143"/>
            </a:xfrm>
            <a:prstGeom prst="rect">
              <a:avLst/>
            </a:prstGeom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669898" y="5658344"/>
            <a:ext cx="547242" cy="5816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92713" y="3150461"/>
            <a:ext cx="1585114" cy="176512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415339" y="4907087"/>
            <a:ext cx="1568481" cy="134303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93799" y="1639715"/>
            <a:ext cx="1584028" cy="153342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35030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GOmPnU9SCqhd3GMVfckLg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3298</TotalTime>
  <Words>631</Words>
  <Application>Microsoft Office PowerPoint</Application>
  <PresentationFormat>Широкоэкранный</PresentationFormat>
  <Paragraphs>70</Paragraphs>
  <Slides>8</Slides>
  <Notes>8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9" baseType="lpstr">
      <vt:lpstr>Calibri</vt:lpstr>
      <vt:lpstr>Arial</vt:lpstr>
      <vt:lpstr>Calibri Light</vt:lpstr>
      <vt:lpstr>Moscow Sans</vt:lpstr>
      <vt:lpstr>Helvetica Neue Light</vt:lpstr>
      <vt:lpstr>Helvetica Neue</vt:lpstr>
      <vt:lpstr>Moscow Sans Extrabold</vt:lpstr>
      <vt:lpstr>Times New Roman</vt:lpstr>
      <vt:lpstr>FuturaDemiC</vt:lpstr>
      <vt:lpstr>Тема Office</vt:lpstr>
      <vt:lpstr>Слайд think-cell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Пархомчик Евгений Александрович</dc:creator>
  <cp:lastModifiedBy>User</cp:lastModifiedBy>
  <cp:revision>172</cp:revision>
  <dcterms:created xsi:type="dcterms:W3CDTF">2023-09-05T11:12:38Z</dcterms:created>
  <dcterms:modified xsi:type="dcterms:W3CDTF">2026-03-20T10:39:23Z</dcterms:modified>
</cp:coreProperties>
</file>