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85" r:id="rId7"/>
    <p:sldId id="286" r:id="rId8"/>
    <p:sldId id="287" r:id="rId9"/>
    <p:sldId id="263" r:id="rId10"/>
    <p:sldId id="277" r:id="rId11"/>
    <p:sldId id="284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28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20D20BA-8BB8-4291-85AC-E5C3D590B853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556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Диагностический алгоритм с позиции невролога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9C5D-5EDB-40BF-96A7-1FAE613EFC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6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AB00DE8-712F-4FB8-994A-AE1A15948380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23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610D0F1-0D8A-4CA0-98AE-59DDB276030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735906E-C868-40F8-91B2-5FE27C1285A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CDD0B74-1B60-49A2-9A49-6966E4A3111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15A4362-07F1-4A5D-B2FA-30B2A78F5E8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D7B901D-A97B-480A-A530-832797FA1BD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34E2EBF-FCAF-4097-A6BF-9C6194F7EF9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7FB99C2-B309-4D7E-99C9-82E7281B933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2B5F625-AA46-4AD2-A2F5-0BE748F2660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D2E37BB-9083-4A30-8E99-3367D1B751C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7EF387A-3A91-43A0-94BD-227F968D26A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D0AAD94-9F13-4E40-99C4-949920459CA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F8AB627-0445-4BD3-9249-98BBC6DBA8DA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246925C-632E-4082-A476-3DCAAA3439E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123F107-899D-4FF3-919C-C2D5348EFEE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87EEB13-281B-46D1-A0C7-91141BDBC20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9E2982F-C004-40A2-90E3-844A5323B81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C0DD883-755B-414B-8450-6A5D4F96144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B46664B-8486-42D1-9727-90DCB7E7826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40957CF-D824-4D0A-B4A2-EBF8892111D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650F8A8-A217-4491-BFD3-F129AD8FAEC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178C025-3F89-4BBE-9C78-92D20FF13EB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D1A72B7-0DD4-4375-B592-5DD0754761D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49F8A24-BDC1-4D2A-B9DF-E2CDAD9F47E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B2A3948-88C4-456B-8386-E10FB8F9E29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3126A1A-65FE-4E49-AC87-ED2484B02D2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92F7538-5BDA-4FEA-8558-235190F2D1C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ithub.com/bahlolab/Genes4Epilepsy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НЕВРОЛОГИЧЕСКАЯ КЛИНИКА EPILEPSY CENTER"/>
          <p:cNvPicPr/>
          <p:nvPr/>
        </p:nvPicPr>
        <p:blipFill>
          <a:blip r:embed="rId2"/>
          <a:stretch/>
        </p:blipFill>
        <p:spPr>
          <a:xfrm>
            <a:off x="406440" y="201600"/>
            <a:ext cx="2723400" cy="1137600"/>
          </a:xfrm>
          <a:prstGeom prst="rect">
            <a:avLst/>
          </a:prstGeom>
          <a:ln w="0">
            <a:noFill/>
          </a:ln>
        </p:spPr>
      </p:pic>
      <p:sp>
        <p:nvSpPr>
          <p:cNvPr id="89" name="TextBox 5"/>
          <p:cNvSpPr/>
          <p:nvPr/>
        </p:nvSpPr>
        <p:spPr>
          <a:xfrm>
            <a:off x="3190320" y="4548403"/>
            <a:ext cx="58104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Головтеев А.Л.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3749227" y="3501008"/>
            <a:ext cx="470088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spc="-1" dirty="0">
                <a:solidFill>
                  <a:srgbClr val="000000"/>
                </a:solidFill>
                <a:latin typeface="Calibri" pitchFamily="34" charset="0"/>
              </a:rPr>
              <a:t>Генетика в </a:t>
            </a:r>
            <a:r>
              <a:rPr lang="ru-RU" sz="3200" spc="-1" dirty="0" err="1">
                <a:solidFill>
                  <a:srgbClr val="000000"/>
                </a:solidFill>
                <a:latin typeface="Calibri" pitchFamily="34" charset="0"/>
              </a:rPr>
              <a:t>эпилептологии</a:t>
            </a:r>
            <a:endParaRPr lang="ru-RU" sz="3200" b="0" strike="noStrike" spc="-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8084" y="1796818"/>
            <a:ext cx="7776864" cy="383950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100" dirty="0">
                <a:latin typeface="Calibri" pitchFamily="34" charset="0"/>
              </a:rPr>
              <a:t>Четкое установление диагноза</a:t>
            </a:r>
          </a:p>
          <a:p>
            <a:pPr marL="380990" indent="-38099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100" dirty="0">
                <a:latin typeface="Calibri" pitchFamily="34" charset="0"/>
              </a:rPr>
              <a:t>Определение прогноза </a:t>
            </a:r>
          </a:p>
          <a:p>
            <a:pPr marL="380990" indent="-38099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100" dirty="0">
                <a:latin typeface="Calibri" pitchFamily="34" charset="0"/>
              </a:rPr>
              <a:t>Составление плана наблюдения</a:t>
            </a:r>
          </a:p>
          <a:p>
            <a:pPr marL="380990" indent="-38099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100" dirty="0">
                <a:latin typeface="Calibri" pitchFamily="34" charset="0"/>
              </a:rPr>
              <a:t>Подбор </a:t>
            </a:r>
            <a:r>
              <a:rPr lang="ru-RU" sz="2100" dirty="0" err="1">
                <a:latin typeface="Calibri" pitchFamily="34" charset="0"/>
              </a:rPr>
              <a:t>таргетного</a:t>
            </a:r>
            <a:r>
              <a:rPr lang="ru-RU" sz="2100" dirty="0">
                <a:latin typeface="Calibri" pitchFamily="34" charset="0"/>
              </a:rPr>
              <a:t> лечения </a:t>
            </a:r>
          </a:p>
          <a:p>
            <a:pPr marL="380990" indent="-38099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100" dirty="0">
                <a:latin typeface="Calibri" pitchFamily="34" charset="0"/>
              </a:rPr>
              <a:t>Проведение селекции на хирургию </a:t>
            </a:r>
          </a:p>
          <a:p>
            <a:pPr marL="380990" indent="-38099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100" dirty="0">
                <a:latin typeface="Calibri" pitchFamily="34" charset="0"/>
              </a:rPr>
              <a:t>Планирование семьи </a:t>
            </a:r>
          </a:p>
          <a:p>
            <a:pPr marL="380990" indent="-38099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100" dirty="0">
                <a:latin typeface="Calibri" pitchFamily="34" charset="0"/>
              </a:rPr>
              <a:t>Возможность участия в исследованиях</a:t>
            </a:r>
          </a:p>
          <a:p>
            <a:pPr marL="380990" indent="-380990">
              <a:buFont typeface="Arial" pitchFamily="34" charset="0"/>
              <a:buChar char="•"/>
            </a:pPr>
            <a:endParaRPr lang="ru-RU" sz="2100" dirty="0">
              <a:latin typeface="Calibri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55591D-573F-4266-97C8-4AFF81F1AC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73" y="1523990"/>
            <a:ext cx="1070791" cy="10707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7FC3F9-D06A-4ABF-95C0-0ABD89FB87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974" y="3044958"/>
            <a:ext cx="1117972" cy="11179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3C39AB-43B8-47F2-A7D3-1C09D69CD2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110" y="4581128"/>
            <a:ext cx="1241697" cy="12416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09977" y="77951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Роль генетики в </a:t>
            </a:r>
            <a:r>
              <a:rPr lang="ru-RU" sz="2400" b="1" dirty="0" err="1">
                <a:latin typeface="Calibri" pitchFamily="34" charset="0"/>
              </a:rPr>
              <a:t>эпилептологии</a:t>
            </a:r>
            <a:endParaRPr lang="ru-RU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4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3"/>
          <p:cNvSpPr/>
          <p:nvPr/>
        </p:nvSpPr>
        <p:spPr>
          <a:xfrm>
            <a:off x="1897560" y="2870640"/>
            <a:ext cx="79434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К</a:t>
            </a:r>
            <a:r>
              <a:rPr lang="ru-RU" sz="3600" b="1" strike="noStrike" spc="-1">
                <a:solidFill>
                  <a:srgbClr val="C00000"/>
                </a:solidFill>
                <a:latin typeface="Calibri"/>
                <a:ea typeface="DejaVu Sans"/>
              </a:rPr>
              <a:t>линический </a:t>
            </a:r>
            <a:r>
              <a:rPr lang="ru-RU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</a:t>
            </a:r>
            <a:r>
              <a:rPr lang="ru-RU" sz="3600" b="1" strike="noStrike" spc="-1">
                <a:solidFill>
                  <a:srgbClr val="C00000"/>
                </a:solidFill>
                <a:latin typeface="Calibri"/>
                <a:ea typeface="DejaVu Sans"/>
              </a:rPr>
              <a:t>лучай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Рисунок 4"/>
          <p:cNvPicPr/>
          <p:nvPr/>
        </p:nvPicPr>
        <p:blipFill>
          <a:blip r:embed="rId2"/>
          <a:stretch/>
        </p:blipFill>
        <p:spPr>
          <a:xfrm>
            <a:off x="5103720" y="3796560"/>
            <a:ext cx="1530720" cy="15307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05821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3"/>
          <p:cNvSpPr/>
          <p:nvPr/>
        </p:nvSpPr>
        <p:spPr>
          <a:xfrm>
            <a:off x="1914480" y="655560"/>
            <a:ext cx="33422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Пациентка </a:t>
            </a:r>
            <a:r>
              <a:rPr lang="ru-RU" sz="2400" b="1" strike="noStrike" spc="-1">
                <a:solidFill>
                  <a:srgbClr val="C00000"/>
                </a:solidFill>
                <a:latin typeface="Calibri"/>
                <a:ea typeface="DejaVu Sans"/>
              </a:rPr>
              <a:t>Х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Box 4"/>
          <p:cNvSpPr/>
          <p:nvPr/>
        </p:nvSpPr>
        <p:spPr>
          <a:xfrm>
            <a:off x="1000080" y="1455120"/>
            <a:ext cx="3532680" cy="88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Дебют в 3 года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700" b="0" strike="noStrike" spc="-1">
                <a:solidFill>
                  <a:srgbClr val="000000"/>
                </a:solidFill>
                <a:latin typeface="Calibri"/>
                <a:ea typeface="DejaVu Sans"/>
              </a:rPr>
              <a:t>(подергивания правого глаза 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7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 левой руки)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0" name="Прямая со стрелкой 6"/>
          <p:cNvCxnSpPr/>
          <p:nvPr/>
        </p:nvCxnSpPr>
        <p:spPr>
          <a:xfrm>
            <a:off x="4267080" y="1901160"/>
            <a:ext cx="1877400" cy="108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type="arrow" w="med" len="med"/>
          </a:ln>
        </p:spPr>
      </p:cxnSp>
      <p:sp>
        <p:nvSpPr>
          <p:cNvPr id="131" name="TextBox 9"/>
          <p:cNvSpPr/>
          <p:nvPr/>
        </p:nvSpPr>
        <p:spPr>
          <a:xfrm>
            <a:off x="4348080" y="1276200"/>
            <a:ext cx="1713600" cy="5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Карбамазепин без эффекта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Box 10"/>
          <p:cNvSpPr/>
          <p:nvPr/>
        </p:nvSpPr>
        <p:spPr>
          <a:xfrm>
            <a:off x="6253200" y="1439640"/>
            <a:ext cx="41900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 9-10 лет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фокальные приступы с переходом в билатеральные тонико-клонические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3" name="Прямая со стрелкой 15"/>
          <p:cNvCxnSpPr/>
          <p:nvPr/>
        </p:nvCxnSpPr>
        <p:spPr>
          <a:xfrm>
            <a:off x="8348400" y="2347560"/>
            <a:ext cx="1080" cy="113184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type="arrow" w="med" len="med"/>
          </a:ln>
        </p:spPr>
      </p:cxnSp>
      <p:sp>
        <p:nvSpPr>
          <p:cNvPr id="134" name="TextBox 18"/>
          <p:cNvSpPr/>
          <p:nvPr/>
        </p:nvSpPr>
        <p:spPr>
          <a:xfrm>
            <a:off x="6362640" y="3478680"/>
            <a:ext cx="397080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Ощущение в левых конечностях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Левосторонние клонические приступы с Тоддовским парезом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Box 20"/>
          <p:cNvSpPr/>
          <p:nvPr/>
        </p:nvSpPr>
        <p:spPr>
          <a:xfrm>
            <a:off x="4924440" y="4508640"/>
            <a:ext cx="68475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Ежедневные приступы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TextBox 21"/>
          <p:cNvSpPr/>
          <p:nvPr/>
        </p:nvSpPr>
        <p:spPr>
          <a:xfrm>
            <a:off x="6391440" y="2347560"/>
            <a:ext cx="1713600" cy="106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Финлепсин + Депакин + Кеппра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без эффекта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Picture 2"/>
          <p:cNvPicPr/>
          <p:nvPr/>
        </p:nvPicPr>
        <p:blipFill>
          <a:blip r:embed="rId2"/>
          <a:stretch/>
        </p:blipFill>
        <p:spPr>
          <a:xfrm>
            <a:off x="1655640" y="2886120"/>
            <a:ext cx="1472040" cy="147204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4"/>
          <p:cNvPicPr/>
          <p:nvPr/>
        </p:nvPicPr>
        <p:blipFill>
          <a:blip r:embed="rId3"/>
          <a:stretch/>
        </p:blipFill>
        <p:spPr>
          <a:xfrm>
            <a:off x="4386600" y="2996640"/>
            <a:ext cx="1231920" cy="123192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6"/>
          <p:cNvPicPr/>
          <p:nvPr/>
        </p:nvPicPr>
        <p:blipFill>
          <a:blip r:embed="rId4"/>
          <a:stretch/>
        </p:blipFill>
        <p:spPr>
          <a:xfrm>
            <a:off x="3034080" y="4508640"/>
            <a:ext cx="1231920" cy="1231920"/>
          </a:xfrm>
          <a:prstGeom prst="rect">
            <a:avLst/>
          </a:prstGeom>
          <a:ln w="0">
            <a:noFill/>
          </a:ln>
        </p:spPr>
      </p:pic>
      <p:sp>
        <p:nvSpPr>
          <p:cNvPr id="140" name="TextBox 1"/>
          <p:cNvSpPr/>
          <p:nvPr/>
        </p:nvSpPr>
        <p:spPr>
          <a:xfrm>
            <a:off x="5672160" y="5116680"/>
            <a:ext cx="535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Фармакорезистентная эпилепсия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Прямоугольник 14"/>
          <p:cNvSpPr/>
          <p:nvPr/>
        </p:nvSpPr>
        <p:spPr>
          <a:xfrm>
            <a:off x="571680" y="399960"/>
            <a:ext cx="11124000" cy="569484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8012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 descr="C:\Users\User\Desktop\2024-04-11_21-33-30.png"/>
          <p:cNvPicPr/>
          <p:nvPr/>
        </p:nvPicPr>
        <p:blipFill>
          <a:blip r:embed="rId2"/>
          <a:stretch/>
        </p:blipFill>
        <p:spPr>
          <a:xfrm>
            <a:off x="0" y="0"/>
            <a:ext cx="9085680" cy="4891320"/>
          </a:xfrm>
          <a:prstGeom prst="rect">
            <a:avLst/>
          </a:prstGeom>
          <a:ln w="0">
            <a:noFill/>
          </a:ln>
        </p:spPr>
      </p:pic>
      <p:sp>
        <p:nvSpPr>
          <p:cNvPr id="143" name="Прямоугольник 1"/>
          <p:cNvSpPr/>
          <p:nvPr/>
        </p:nvSpPr>
        <p:spPr>
          <a:xfrm>
            <a:off x="2876400" y="647640"/>
            <a:ext cx="3932640" cy="4086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144" name="Picture 4" descr="C:\Users\User\Desktop\2024-04-11_21-40-13.png"/>
          <p:cNvPicPr/>
          <p:nvPr/>
        </p:nvPicPr>
        <p:blipFill>
          <a:blip r:embed="rId3"/>
          <a:stretch/>
        </p:blipFill>
        <p:spPr>
          <a:xfrm>
            <a:off x="4029120" y="2622240"/>
            <a:ext cx="7971480" cy="4234680"/>
          </a:xfrm>
          <a:prstGeom prst="rect">
            <a:avLst/>
          </a:prstGeom>
          <a:ln w="0">
            <a:noFill/>
          </a:ln>
        </p:spPr>
      </p:pic>
      <p:sp>
        <p:nvSpPr>
          <p:cNvPr id="145" name="Прямоугольник 5"/>
          <p:cNvSpPr/>
          <p:nvPr/>
        </p:nvSpPr>
        <p:spPr>
          <a:xfrm>
            <a:off x="6048360" y="3247920"/>
            <a:ext cx="5951880" cy="1161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46" name="TextBox 6"/>
          <p:cNvSpPr/>
          <p:nvPr/>
        </p:nvSpPr>
        <p:spPr>
          <a:xfrm>
            <a:off x="8220240" y="919080"/>
            <a:ext cx="397080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Интериктальная эпилептиформная активность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860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C:\Users\User\Desktop\2024-04-11_21-44-24.png"/>
          <p:cNvPicPr/>
          <p:nvPr/>
        </p:nvPicPr>
        <p:blipFill>
          <a:blip r:embed="rId2"/>
          <a:stretch/>
        </p:blipFill>
        <p:spPr>
          <a:xfrm>
            <a:off x="0" y="0"/>
            <a:ext cx="8019000" cy="450756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3" descr="C:\Users\User\Desktop\2024-04-11_21-45-18.png"/>
          <p:cNvPicPr/>
          <p:nvPr/>
        </p:nvPicPr>
        <p:blipFill>
          <a:blip r:embed="rId3"/>
          <a:stretch/>
        </p:blipFill>
        <p:spPr>
          <a:xfrm>
            <a:off x="4086360" y="2480400"/>
            <a:ext cx="8104680" cy="4376520"/>
          </a:xfrm>
          <a:prstGeom prst="rect">
            <a:avLst/>
          </a:prstGeom>
          <a:ln w="0">
            <a:noFill/>
          </a:ln>
        </p:spPr>
      </p:pic>
      <p:sp>
        <p:nvSpPr>
          <p:cNvPr id="149" name="Прямоугольник 3"/>
          <p:cNvSpPr/>
          <p:nvPr/>
        </p:nvSpPr>
        <p:spPr>
          <a:xfrm>
            <a:off x="419040" y="676440"/>
            <a:ext cx="7599960" cy="1161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50" name="Прямоугольник 4"/>
          <p:cNvSpPr/>
          <p:nvPr/>
        </p:nvSpPr>
        <p:spPr>
          <a:xfrm>
            <a:off x="5448240" y="3105000"/>
            <a:ext cx="6666480" cy="1161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51" name="TextBox 5"/>
          <p:cNvSpPr/>
          <p:nvPr/>
        </p:nvSpPr>
        <p:spPr>
          <a:xfrm>
            <a:off x="8020080" y="1062000"/>
            <a:ext cx="397080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Иктальная эпилептиформная активность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105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Прямоугольник 3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153" name="Picture 2" descr="C:\Users\User\Desktop\2024-04-11_19-11-08.png"/>
          <p:cNvPicPr/>
          <p:nvPr/>
        </p:nvPicPr>
        <p:blipFill>
          <a:blip r:embed="rId2"/>
          <a:stretch/>
        </p:blipFill>
        <p:spPr>
          <a:xfrm>
            <a:off x="7969320" y="1398240"/>
            <a:ext cx="3839760" cy="425808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3" descr="C:\Users\User\Desktop\2024-04-11_19-14-27.png"/>
          <p:cNvPicPr/>
          <p:nvPr/>
        </p:nvPicPr>
        <p:blipFill>
          <a:blip r:embed="rId3"/>
          <a:stretch/>
        </p:blipFill>
        <p:spPr>
          <a:xfrm>
            <a:off x="4276800" y="1503720"/>
            <a:ext cx="3485160" cy="4047120"/>
          </a:xfrm>
          <a:prstGeom prst="rect">
            <a:avLst/>
          </a:prstGeom>
          <a:ln w="0">
            <a:noFill/>
          </a:ln>
        </p:spPr>
      </p:pic>
      <p:sp>
        <p:nvSpPr>
          <p:cNvPr id="155" name="TextBox 7"/>
          <p:cNvSpPr/>
          <p:nvPr/>
        </p:nvSpPr>
        <p:spPr>
          <a:xfrm>
            <a:off x="1757520" y="5834160"/>
            <a:ext cx="86763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Режим</a:t>
            </a:r>
            <a:r>
              <a:rPr lang="en-US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 FLAIR</a:t>
            </a:r>
            <a:r>
              <a:rPr lang="ru-RU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 коронарная, сагиттальная и аксиальная проекции</a:t>
            </a:r>
            <a:r>
              <a:rPr lang="en-US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4" descr="C:\Users\User\Desktop\2024-04-11_19-16-00.png"/>
          <p:cNvPicPr/>
          <p:nvPr/>
        </p:nvPicPr>
        <p:blipFill>
          <a:blip r:embed="rId4"/>
          <a:stretch/>
        </p:blipFill>
        <p:spPr>
          <a:xfrm>
            <a:off x="276120" y="1526760"/>
            <a:ext cx="3827880" cy="4129200"/>
          </a:xfrm>
          <a:prstGeom prst="rect">
            <a:avLst/>
          </a:prstGeom>
          <a:ln w="0">
            <a:noFill/>
          </a:ln>
        </p:spPr>
      </p:pic>
      <p:sp>
        <p:nvSpPr>
          <p:cNvPr id="157" name="Овал 4"/>
          <p:cNvSpPr/>
          <p:nvPr/>
        </p:nvSpPr>
        <p:spPr>
          <a:xfrm rot="20095800">
            <a:off x="1242000" y="2221200"/>
            <a:ext cx="684720" cy="8388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58" name="Овал 10"/>
          <p:cNvSpPr/>
          <p:nvPr/>
        </p:nvSpPr>
        <p:spPr>
          <a:xfrm rot="20095800">
            <a:off x="8797680" y="3927960"/>
            <a:ext cx="746640" cy="74304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59" name="Овал 11"/>
          <p:cNvSpPr/>
          <p:nvPr/>
        </p:nvSpPr>
        <p:spPr>
          <a:xfrm rot="1692600">
            <a:off x="6165360" y="2049120"/>
            <a:ext cx="684720" cy="8388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835129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Прямоугольник 159"/>
          <p:cNvSpPr/>
          <p:nvPr/>
        </p:nvSpPr>
        <p:spPr>
          <a:xfrm>
            <a:off x="180000" y="1980000"/>
            <a:ext cx="3599280" cy="241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9211E"/>
                </a:solidFill>
                <a:latin typeface="Calibri"/>
                <a:ea typeface="DejaVu Sans"/>
              </a:rPr>
              <a:t>*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Фокальные приступы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9211E"/>
                </a:solidFill>
                <a:latin typeface="Calibri"/>
                <a:ea typeface="DejaVu Sans"/>
              </a:rPr>
              <a:t>*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Фармакорезистентное течение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9211E"/>
                </a:solidFill>
                <a:latin typeface="Calibri"/>
                <a:ea typeface="DejaVu Sans"/>
              </a:rPr>
              <a:t>*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Структурные изменения на МРТ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4320000" y="2520000"/>
            <a:ext cx="4139280" cy="67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Соотнесение данных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семиотики </a:t>
            </a:r>
            <a:r>
              <a:rPr lang="ru-RU" sz="2000" b="1" strike="noStrike" spc="-1">
                <a:solidFill>
                  <a:srgbClr val="C9211E"/>
                </a:solidFill>
                <a:latin typeface="Calibri"/>
                <a:ea typeface="DejaVu Sans"/>
              </a:rPr>
              <a:t>+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ЭЭГ </a:t>
            </a:r>
            <a:r>
              <a:rPr lang="ru-RU" sz="2000" b="1" strike="noStrike" spc="-1">
                <a:solidFill>
                  <a:srgbClr val="C9211E"/>
                </a:solidFill>
                <a:latin typeface="Calibri"/>
                <a:ea typeface="DejaVu Sans"/>
              </a:rPr>
              <a:t>+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МРТ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8460000" y="2576880"/>
            <a:ext cx="3419280" cy="61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Проведение хирургии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эпилепсии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Стрелка вправо 162"/>
          <p:cNvSpPr/>
          <p:nvPr/>
        </p:nvSpPr>
        <p:spPr>
          <a:xfrm>
            <a:off x="3780000" y="2700000"/>
            <a:ext cx="899280" cy="359280"/>
          </a:xfrm>
          <a:prstGeom prst="rightArrow">
            <a:avLst>
              <a:gd name="adj1" fmla="val 50000"/>
              <a:gd name="adj2" fmla="val 62500"/>
            </a:avLst>
          </a:prstGeom>
          <a:noFill/>
          <a:ln w="1908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4" name="Стрелка вправо 163"/>
          <p:cNvSpPr/>
          <p:nvPr/>
        </p:nvSpPr>
        <p:spPr>
          <a:xfrm>
            <a:off x="7920000" y="2700000"/>
            <a:ext cx="899280" cy="359280"/>
          </a:xfrm>
          <a:prstGeom prst="rightArrow">
            <a:avLst>
              <a:gd name="adj1" fmla="val 50000"/>
              <a:gd name="adj2" fmla="val 62500"/>
            </a:avLst>
          </a:prstGeom>
          <a:noFill/>
          <a:ln w="1908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65" name="Рисунок 164"/>
          <p:cNvPicPr/>
          <p:nvPr/>
        </p:nvPicPr>
        <p:blipFill>
          <a:blip r:embed="rId2"/>
          <a:stretch/>
        </p:blipFill>
        <p:spPr>
          <a:xfrm>
            <a:off x="5940000" y="4140000"/>
            <a:ext cx="997200" cy="997200"/>
          </a:xfrm>
          <a:prstGeom prst="rect">
            <a:avLst/>
          </a:prstGeom>
          <a:ln w="0">
            <a:noFill/>
          </a:ln>
        </p:spPr>
      </p:pic>
      <p:pic>
        <p:nvPicPr>
          <p:cNvPr id="166" name="Рисунок 165"/>
          <p:cNvPicPr/>
          <p:nvPr/>
        </p:nvPicPr>
        <p:blipFill>
          <a:blip r:embed="rId3"/>
          <a:stretch/>
        </p:blipFill>
        <p:spPr>
          <a:xfrm>
            <a:off x="4140000" y="4222080"/>
            <a:ext cx="997200" cy="997200"/>
          </a:xfrm>
          <a:prstGeom prst="rect">
            <a:avLst/>
          </a:prstGeom>
          <a:ln w="0">
            <a:noFill/>
          </a:ln>
        </p:spPr>
      </p:pic>
      <p:pic>
        <p:nvPicPr>
          <p:cNvPr id="167" name="Рисунок 166"/>
          <p:cNvPicPr/>
          <p:nvPr/>
        </p:nvPicPr>
        <p:blipFill>
          <a:blip r:embed="rId4"/>
          <a:stretch/>
        </p:blipFill>
        <p:spPr>
          <a:xfrm>
            <a:off x="7740000" y="4320000"/>
            <a:ext cx="899280" cy="8992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48570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3"/>
          <p:cNvSpPr/>
          <p:nvPr/>
        </p:nvSpPr>
        <p:spPr>
          <a:xfrm>
            <a:off x="1914480" y="798480"/>
            <a:ext cx="3342240" cy="7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Пациентка </a:t>
            </a:r>
            <a:r>
              <a:rPr lang="en-US" sz="2400" b="1" strike="noStrike" spc="-1">
                <a:solidFill>
                  <a:srgbClr val="C00000"/>
                </a:solidFill>
                <a:latin typeface="Calibri"/>
                <a:ea typeface="DejaVu Sans"/>
              </a:rPr>
              <a:t>Y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сестра пациентки Х)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Box 5"/>
          <p:cNvSpPr/>
          <p:nvPr/>
        </p:nvSpPr>
        <p:spPr>
          <a:xfrm>
            <a:off x="866880" y="1912320"/>
            <a:ext cx="3532680" cy="88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Дебют в 15 лет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700" b="0" strike="noStrike" spc="-1">
                <a:solidFill>
                  <a:srgbClr val="000000"/>
                </a:solidFill>
                <a:latin typeface="Calibri"/>
                <a:ea typeface="DejaVu Sans"/>
              </a:rPr>
              <a:t>(замирания с оперкулярными автоматизмами)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Box 15"/>
          <p:cNvSpPr/>
          <p:nvPr/>
        </p:nvSpPr>
        <p:spPr>
          <a:xfrm>
            <a:off x="690480" y="2844720"/>
            <a:ext cx="388512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От 1 раза в неделю до 1 раза в месяц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Box 16"/>
          <p:cNvSpPr/>
          <p:nvPr/>
        </p:nvSpPr>
        <p:spPr>
          <a:xfrm>
            <a:off x="4286160" y="2187360"/>
            <a:ext cx="353268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700" b="0" strike="noStrike" spc="-1">
                <a:solidFill>
                  <a:srgbClr val="000000"/>
                </a:solidFill>
                <a:latin typeface="Calibri"/>
                <a:ea typeface="DejaVu Sans"/>
              </a:rPr>
              <a:t>Эпизоды </a:t>
            </a:r>
            <a:r>
              <a:rPr lang="en-US" sz="17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deja vu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Box 18"/>
          <p:cNvSpPr/>
          <p:nvPr/>
        </p:nvSpPr>
        <p:spPr>
          <a:xfrm>
            <a:off x="4124160" y="2097000"/>
            <a:ext cx="11325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+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Box 19"/>
          <p:cNvSpPr/>
          <p:nvPr/>
        </p:nvSpPr>
        <p:spPr>
          <a:xfrm>
            <a:off x="7115040" y="2097000"/>
            <a:ext cx="11325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+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Box 20"/>
          <p:cNvSpPr/>
          <p:nvPr/>
        </p:nvSpPr>
        <p:spPr>
          <a:xfrm>
            <a:off x="7972560" y="2181600"/>
            <a:ext cx="353268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700" b="0" strike="noStrike" spc="-1">
                <a:solidFill>
                  <a:srgbClr val="000000"/>
                </a:solidFill>
                <a:latin typeface="Calibri"/>
                <a:ea typeface="DejaVu Sans"/>
              </a:rPr>
              <a:t>«Картинки перед глазами»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22"/>
          <p:cNvSpPr/>
          <p:nvPr/>
        </p:nvSpPr>
        <p:spPr>
          <a:xfrm>
            <a:off x="914400" y="3207600"/>
            <a:ext cx="337068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Прием Финлепсина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" name="Рисунок 23"/>
          <p:cNvPicPr/>
          <p:nvPr/>
        </p:nvPicPr>
        <p:blipFill>
          <a:blip r:embed="rId2"/>
          <a:stretch/>
        </p:blipFill>
        <p:spPr>
          <a:xfrm>
            <a:off x="2302200" y="4433760"/>
            <a:ext cx="1282680" cy="1282680"/>
          </a:xfrm>
          <a:prstGeom prst="rect">
            <a:avLst/>
          </a:prstGeom>
          <a:ln w="0">
            <a:noFill/>
          </a:ln>
        </p:spPr>
      </p:pic>
      <p:pic>
        <p:nvPicPr>
          <p:cNvPr id="184" name="Рисунок 24"/>
          <p:cNvPicPr/>
          <p:nvPr/>
        </p:nvPicPr>
        <p:blipFill>
          <a:blip r:embed="rId3"/>
          <a:stretch/>
        </p:blipFill>
        <p:spPr>
          <a:xfrm>
            <a:off x="5373000" y="4433760"/>
            <a:ext cx="1359000" cy="1359000"/>
          </a:xfrm>
          <a:prstGeom prst="rect">
            <a:avLst/>
          </a:prstGeom>
          <a:ln w="0">
            <a:noFill/>
          </a:ln>
        </p:spPr>
      </p:pic>
      <p:pic>
        <p:nvPicPr>
          <p:cNvPr id="185" name="Рисунок 25"/>
          <p:cNvPicPr/>
          <p:nvPr/>
        </p:nvPicPr>
        <p:blipFill>
          <a:blip r:embed="rId4"/>
          <a:stretch/>
        </p:blipFill>
        <p:spPr>
          <a:xfrm>
            <a:off x="8248680" y="4526280"/>
            <a:ext cx="1346400" cy="1346400"/>
          </a:xfrm>
          <a:prstGeom prst="rect">
            <a:avLst/>
          </a:prstGeom>
          <a:ln w="0">
            <a:noFill/>
          </a:ln>
        </p:spPr>
      </p:pic>
      <p:sp>
        <p:nvSpPr>
          <p:cNvPr id="186" name="Прямоугольник 26"/>
          <p:cNvSpPr/>
          <p:nvPr/>
        </p:nvSpPr>
        <p:spPr>
          <a:xfrm>
            <a:off x="571680" y="399960"/>
            <a:ext cx="11124000" cy="384696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606904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C:\Users\User\Desktop\2024-04-11_19-55-12.png"/>
          <p:cNvPicPr/>
          <p:nvPr/>
        </p:nvPicPr>
        <p:blipFill>
          <a:blip r:embed="rId2"/>
          <a:stretch/>
        </p:blipFill>
        <p:spPr>
          <a:xfrm>
            <a:off x="0" y="0"/>
            <a:ext cx="7857000" cy="4242240"/>
          </a:xfrm>
          <a:prstGeom prst="rect">
            <a:avLst/>
          </a:prstGeom>
          <a:ln w="0">
            <a:noFill/>
          </a:ln>
        </p:spPr>
      </p:pic>
      <p:sp>
        <p:nvSpPr>
          <p:cNvPr id="188" name="Двойные круглые скобки 3"/>
          <p:cNvSpPr/>
          <p:nvPr/>
        </p:nvSpPr>
        <p:spPr>
          <a:xfrm>
            <a:off x="3543120" y="1638360"/>
            <a:ext cx="627480" cy="1180080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89" name="Picture 3" descr="C:\Users\User\Desktop\2024-04-11_19-57-41.png"/>
          <p:cNvPicPr/>
          <p:nvPr/>
        </p:nvPicPr>
        <p:blipFill>
          <a:blip r:embed="rId3"/>
          <a:stretch/>
        </p:blipFill>
        <p:spPr>
          <a:xfrm>
            <a:off x="4552920" y="2878560"/>
            <a:ext cx="7569360" cy="3978360"/>
          </a:xfrm>
          <a:prstGeom prst="rect">
            <a:avLst/>
          </a:prstGeom>
          <a:ln w="0">
            <a:noFill/>
          </a:ln>
        </p:spPr>
      </p:pic>
      <p:sp>
        <p:nvSpPr>
          <p:cNvPr id="190" name="Двойные круглые скобки 6"/>
          <p:cNvSpPr/>
          <p:nvPr/>
        </p:nvSpPr>
        <p:spPr>
          <a:xfrm>
            <a:off x="5991120" y="4868280"/>
            <a:ext cx="627480" cy="1093320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91" name="Двойные круглые скобки 7"/>
          <p:cNvSpPr/>
          <p:nvPr/>
        </p:nvSpPr>
        <p:spPr>
          <a:xfrm>
            <a:off x="8024040" y="4533840"/>
            <a:ext cx="627480" cy="1313280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92" name="TextBox 4"/>
          <p:cNvSpPr/>
          <p:nvPr/>
        </p:nvSpPr>
        <p:spPr>
          <a:xfrm>
            <a:off x="8024040" y="1092600"/>
            <a:ext cx="397080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Интериктальная эпилептиформная активность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6921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2" descr="C:\Users\User\Desktop\2024-04-11_20-02-33.png"/>
          <p:cNvPicPr/>
          <p:nvPr/>
        </p:nvPicPr>
        <p:blipFill>
          <a:blip r:embed="rId2"/>
          <a:stretch/>
        </p:blipFill>
        <p:spPr>
          <a:xfrm>
            <a:off x="809640" y="666720"/>
            <a:ext cx="10759320" cy="5485320"/>
          </a:xfrm>
          <a:prstGeom prst="rect">
            <a:avLst/>
          </a:prstGeom>
          <a:ln w="0">
            <a:noFill/>
          </a:ln>
        </p:spPr>
      </p:pic>
      <p:sp>
        <p:nvSpPr>
          <p:cNvPr id="194" name="TextBox 4"/>
          <p:cNvSpPr/>
          <p:nvPr/>
        </p:nvSpPr>
        <p:spPr>
          <a:xfrm>
            <a:off x="7133400" y="1226160"/>
            <a:ext cx="397080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Иктальная эпилептиформная активность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5940000" y="2880000"/>
            <a:ext cx="5579640" cy="1439640"/>
          </a:xfrm>
          <a:prstGeom prst="rect">
            <a:avLst/>
          </a:prstGeom>
          <a:noFill/>
          <a:ln w="1908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70785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Рисунок 4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pic>
        <p:nvPicPr>
          <p:cNvPr id="94" name="Picture 2"/>
          <p:cNvPicPr/>
          <p:nvPr/>
        </p:nvPicPr>
        <p:blipFill>
          <a:blip r:embed="rId3"/>
          <a:stretch/>
        </p:blipFill>
        <p:spPr>
          <a:xfrm>
            <a:off x="9883800" y="2174400"/>
            <a:ext cx="790200" cy="790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Прямоугольник 3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197" name="Picture 2" descr="C:\Users\User\Desktop\2024-04-11_19-44-47.png"/>
          <p:cNvPicPr/>
          <p:nvPr/>
        </p:nvPicPr>
        <p:blipFill>
          <a:blip r:embed="rId2"/>
          <a:stretch/>
        </p:blipFill>
        <p:spPr>
          <a:xfrm>
            <a:off x="271440" y="1357200"/>
            <a:ext cx="3574080" cy="414216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4" descr="C:\Users\User\Desktop\2024-04-11_19-46-46.png"/>
          <p:cNvPicPr/>
          <p:nvPr/>
        </p:nvPicPr>
        <p:blipFill>
          <a:blip r:embed="rId3"/>
          <a:stretch/>
        </p:blipFill>
        <p:spPr>
          <a:xfrm>
            <a:off x="7993080" y="1679400"/>
            <a:ext cx="3754800" cy="349776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5" descr="C:\Users\User\Desktop\2024-04-11_19-47-53.png"/>
          <p:cNvPicPr/>
          <p:nvPr/>
        </p:nvPicPr>
        <p:blipFill>
          <a:blip r:embed="rId4"/>
          <a:stretch/>
        </p:blipFill>
        <p:spPr>
          <a:xfrm>
            <a:off x="4057560" y="1447920"/>
            <a:ext cx="3702600" cy="3876480"/>
          </a:xfrm>
          <a:prstGeom prst="rect">
            <a:avLst/>
          </a:prstGeom>
          <a:ln w="0">
            <a:noFill/>
          </a:ln>
        </p:spPr>
      </p:pic>
      <p:sp>
        <p:nvSpPr>
          <p:cNvPr id="200" name="TextBox 5"/>
          <p:cNvSpPr/>
          <p:nvPr/>
        </p:nvSpPr>
        <p:spPr>
          <a:xfrm>
            <a:off x="271440" y="5500800"/>
            <a:ext cx="36374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Режим Т2, аксиальная проекция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TextBox 10"/>
          <p:cNvSpPr/>
          <p:nvPr/>
        </p:nvSpPr>
        <p:spPr>
          <a:xfrm>
            <a:off x="4276800" y="5500800"/>
            <a:ext cx="36374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Режим </a:t>
            </a:r>
            <a:r>
              <a:rPr lang="en-US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FLAIR</a:t>
            </a: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, сагиттальная проекция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TextBox 11"/>
          <p:cNvSpPr/>
          <p:nvPr/>
        </p:nvSpPr>
        <p:spPr>
          <a:xfrm>
            <a:off x="8051760" y="5500800"/>
            <a:ext cx="36374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Режим Т2, коронарная проекция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858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" descr="C:\Users\Админ\Downloads\2024-04-11_17-27-53.png"/>
          <p:cNvPicPr/>
          <p:nvPr/>
        </p:nvPicPr>
        <p:blipFill>
          <a:blip r:embed="rId2"/>
          <a:stretch/>
        </p:blipFill>
        <p:spPr>
          <a:xfrm>
            <a:off x="895320" y="1266840"/>
            <a:ext cx="5856840" cy="2063880"/>
          </a:xfrm>
          <a:prstGeom prst="rect">
            <a:avLst/>
          </a:prstGeom>
          <a:ln w="0">
            <a:noFill/>
          </a:ln>
        </p:spPr>
      </p:pic>
      <p:sp>
        <p:nvSpPr>
          <p:cNvPr id="207" name="TextBox 3"/>
          <p:cNvSpPr/>
          <p:nvPr/>
        </p:nvSpPr>
        <p:spPr>
          <a:xfrm>
            <a:off x="1217880" y="533520"/>
            <a:ext cx="49424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Полное экзомное секвенирование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8" name="Picture 5" descr="C:\Users\Админ\Downloads\2024-04-11_17-33-35.png"/>
          <p:cNvPicPr/>
          <p:nvPr/>
        </p:nvPicPr>
        <p:blipFill>
          <a:blip r:embed="rId3"/>
          <a:stretch/>
        </p:blipFill>
        <p:spPr>
          <a:xfrm>
            <a:off x="6753240" y="2999520"/>
            <a:ext cx="4590000" cy="3071880"/>
          </a:xfrm>
          <a:prstGeom prst="rect">
            <a:avLst/>
          </a:prstGeom>
          <a:ln w="0">
            <a:noFill/>
          </a:ln>
        </p:spPr>
      </p:pic>
      <p:sp>
        <p:nvSpPr>
          <p:cNvPr id="209" name="TextBox 8"/>
          <p:cNvSpPr/>
          <p:nvPr/>
        </p:nvSpPr>
        <p:spPr>
          <a:xfrm>
            <a:off x="6576840" y="2543040"/>
            <a:ext cx="49424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Секвенирование по Сэнгеру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Прямоугольник 4"/>
          <p:cNvSpPr/>
          <p:nvPr/>
        </p:nvSpPr>
        <p:spPr>
          <a:xfrm>
            <a:off x="6848640" y="3286080"/>
            <a:ext cx="1665720" cy="2750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11" name="Прямоугольник 10"/>
          <p:cNvSpPr/>
          <p:nvPr/>
        </p:nvSpPr>
        <p:spPr>
          <a:xfrm>
            <a:off x="6848640" y="3952800"/>
            <a:ext cx="1665720" cy="2750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12" name="Прямоугольник 11"/>
          <p:cNvSpPr/>
          <p:nvPr/>
        </p:nvSpPr>
        <p:spPr>
          <a:xfrm>
            <a:off x="6848640" y="4629240"/>
            <a:ext cx="1665720" cy="2750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13" name="Прямоугольник 12"/>
          <p:cNvSpPr/>
          <p:nvPr/>
        </p:nvSpPr>
        <p:spPr>
          <a:xfrm>
            <a:off x="6848640" y="5257800"/>
            <a:ext cx="1665720" cy="2750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214" name="Picture 2"/>
          <p:cNvPicPr/>
          <p:nvPr/>
        </p:nvPicPr>
        <p:blipFill>
          <a:blip r:embed="rId4"/>
          <a:stretch/>
        </p:blipFill>
        <p:spPr>
          <a:xfrm>
            <a:off x="1352520" y="4622400"/>
            <a:ext cx="1102320" cy="11023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6"/>
          <p:cNvPicPr/>
          <p:nvPr/>
        </p:nvPicPr>
        <p:blipFill>
          <a:blip r:embed="rId5"/>
          <a:stretch/>
        </p:blipFill>
        <p:spPr>
          <a:xfrm>
            <a:off x="3158280" y="4622400"/>
            <a:ext cx="1061280" cy="106128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8"/>
          <p:cNvPicPr/>
          <p:nvPr/>
        </p:nvPicPr>
        <p:blipFill>
          <a:blip r:embed="rId6"/>
          <a:stretch/>
        </p:blipFill>
        <p:spPr>
          <a:xfrm>
            <a:off x="4965480" y="4595040"/>
            <a:ext cx="1129680" cy="1129680"/>
          </a:xfrm>
          <a:prstGeom prst="rect">
            <a:avLst/>
          </a:prstGeom>
          <a:ln w="0">
            <a:noFill/>
          </a:ln>
        </p:spPr>
      </p:pic>
      <p:sp>
        <p:nvSpPr>
          <p:cNvPr id="217" name="Прямоугольник 1"/>
          <p:cNvSpPr/>
          <p:nvPr/>
        </p:nvSpPr>
        <p:spPr>
          <a:xfrm>
            <a:off x="961920" y="2048040"/>
            <a:ext cx="389520" cy="20484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831737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3" descr="C:\Users\User\Desktop\2024-04-11_18-24-01.png"/>
          <p:cNvPicPr/>
          <p:nvPr/>
        </p:nvPicPr>
        <p:blipFill>
          <a:blip r:embed="rId2"/>
          <a:stretch/>
        </p:blipFill>
        <p:spPr>
          <a:xfrm>
            <a:off x="1819440" y="2790720"/>
            <a:ext cx="6204600" cy="3313800"/>
          </a:xfrm>
          <a:prstGeom prst="rect">
            <a:avLst/>
          </a:prstGeom>
          <a:ln w="0">
            <a:noFill/>
          </a:ln>
        </p:spPr>
      </p:pic>
      <p:sp>
        <p:nvSpPr>
          <p:cNvPr id="219" name="Прямоугольник 3"/>
          <p:cNvSpPr/>
          <p:nvPr/>
        </p:nvSpPr>
        <p:spPr>
          <a:xfrm>
            <a:off x="2509920" y="4624560"/>
            <a:ext cx="2894400" cy="2131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220" name="Picture 4" descr="C:\Users\User\Desktop\2024-04-11_18-26-02.png"/>
          <p:cNvPicPr/>
          <p:nvPr/>
        </p:nvPicPr>
        <p:blipFill>
          <a:blip r:embed="rId3"/>
          <a:stretch/>
        </p:blipFill>
        <p:spPr>
          <a:xfrm>
            <a:off x="1674000" y="633600"/>
            <a:ext cx="9114480" cy="2027520"/>
          </a:xfrm>
          <a:prstGeom prst="rect">
            <a:avLst/>
          </a:prstGeom>
          <a:ln w="0">
            <a:noFill/>
          </a:ln>
        </p:spPr>
      </p:pic>
      <p:sp>
        <p:nvSpPr>
          <p:cNvPr id="221" name="TextBox 4"/>
          <p:cNvSpPr/>
          <p:nvPr/>
        </p:nvSpPr>
        <p:spPr>
          <a:xfrm>
            <a:off x="8024760" y="2914560"/>
            <a:ext cx="25326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OMIM 617118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2" name="Рисунок 8"/>
          <p:cNvPicPr/>
          <p:nvPr/>
        </p:nvPicPr>
        <p:blipFill>
          <a:blip r:embed="rId4"/>
          <a:stretch/>
        </p:blipFill>
        <p:spPr>
          <a:xfrm>
            <a:off x="8272440" y="3568320"/>
            <a:ext cx="878760" cy="878760"/>
          </a:xfrm>
          <a:prstGeom prst="rect">
            <a:avLst/>
          </a:prstGeom>
          <a:ln w="0">
            <a:noFill/>
          </a:ln>
        </p:spPr>
      </p:pic>
      <p:pic>
        <p:nvPicPr>
          <p:cNvPr id="223" name="Рисунок 9"/>
          <p:cNvPicPr/>
          <p:nvPr/>
        </p:nvPicPr>
        <p:blipFill>
          <a:blip r:embed="rId5"/>
          <a:stretch/>
        </p:blipFill>
        <p:spPr>
          <a:xfrm>
            <a:off x="9895680" y="4011840"/>
            <a:ext cx="892800" cy="892800"/>
          </a:xfrm>
          <a:prstGeom prst="rect">
            <a:avLst/>
          </a:prstGeom>
          <a:ln w="0">
            <a:noFill/>
          </a:ln>
        </p:spPr>
      </p:pic>
      <p:pic>
        <p:nvPicPr>
          <p:cNvPr id="224" name="Рисунок 10"/>
          <p:cNvPicPr/>
          <p:nvPr/>
        </p:nvPicPr>
        <p:blipFill>
          <a:blip r:embed="rId6"/>
          <a:stretch/>
        </p:blipFill>
        <p:spPr>
          <a:xfrm>
            <a:off x="8598240" y="5131440"/>
            <a:ext cx="973080" cy="9730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75411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" descr="НЕВРОЛОГИЧЕСКАЯ КЛИНИКА EPILEPSY CENTER"/>
          <p:cNvPicPr/>
          <p:nvPr/>
        </p:nvPicPr>
        <p:blipFill>
          <a:blip r:embed="rId3"/>
          <a:stretch/>
        </p:blipFill>
        <p:spPr>
          <a:xfrm>
            <a:off x="406440" y="201600"/>
            <a:ext cx="2723400" cy="1137600"/>
          </a:xfrm>
          <a:prstGeom prst="rect">
            <a:avLst/>
          </a:prstGeom>
          <a:ln w="0">
            <a:noFill/>
          </a:ln>
        </p:spPr>
      </p:pic>
      <p:sp>
        <p:nvSpPr>
          <p:cNvPr id="247" name="TextBox 4"/>
          <p:cNvSpPr/>
          <p:nvPr/>
        </p:nvSpPr>
        <p:spPr>
          <a:xfrm>
            <a:off x="1768680" y="2478600"/>
            <a:ext cx="859428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Неврологическая клиника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«Центр Эпилепсии»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TextBox 5"/>
          <p:cNvSpPr/>
          <p:nvPr/>
        </p:nvSpPr>
        <p:spPr>
          <a:xfrm>
            <a:off x="3094560" y="3891240"/>
            <a:ext cx="594252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info@epilepsy-center.net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Центр-эпилепсии.рф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9" name="Рисунок 7"/>
          <p:cNvPicPr/>
          <p:nvPr/>
        </p:nvPicPr>
        <p:blipFill>
          <a:blip r:embed="rId4"/>
          <a:stretch/>
        </p:blipFill>
        <p:spPr>
          <a:xfrm>
            <a:off x="86400" y="3297960"/>
            <a:ext cx="3363120" cy="3427920"/>
          </a:xfrm>
          <a:prstGeom prst="rect">
            <a:avLst/>
          </a:prstGeom>
          <a:ln w="0">
            <a:noFill/>
          </a:ln>
        </p:spPr>
      </p:pic>
      <p:pic>
        <p:nvPicPr>
          <p:cNvPr id="250" name="Рисунок 9"/>
          <p:cNvPicPr/>
          <p:nvPr/>
        </p:nvPicPr>
        <p:blipFill>
          <a:blip r:embed="rId5"/>
          <a:stretch/>
        </p:blipFill>
        <p:spPr>
          <a:xfrm>
            <a:off x="8741160" y="3194280"/>
            <a:ext cx="3363120" cy="3531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3"/>
          <p:cNvSpPr/>
          <p:nvPr/>
        </p:nvSpPr>
        <p:spPr>
          <a:xfrm>
            <a:off x="1617120" y="720000"/>
            <a:ext cx="6122160" cy="48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«</a:t>
            </a:r>
            <a:r>
              <a:rPr lang="en-US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How many epilepsy genes are there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?»</a:t>
            </a:r>
            <a:r>
              <a:rPr lang="en-US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TextBox 4"/>
          <p:cNvSpPr/>
          <p:nvPr/>
        </p:nvSpPr>
        <p:spPr>
          <a:xfrm>
            <a:off x="498240" y="1620000"/>
            <a:ext cx="4539960" cy="43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300" b="1" strike="noStrike" spc="-1">
                <a:solidFill>
                  <a:srgbClr val="000000"/>
                </a:solidFill>
                <a:latin typeface="Calibri"/>
                <a:ea typeface="DejaVu Sans"/>
              </a:rPr>
              <a:t>&gt;</a:t>
            </a:r>
            <a:r>
              <a:rPr lang="ru-RU" sz="2300" b="1" strike="noStrike" spc="-1">
                <a:solidFill>
                  <a:srgbClr val="000000"/>
                </a:solidFill>
                <a:latin typeface="Calibri"/>
                <a:ea typeface="DejaVu Sans"/>
              </a:rPr>
              <a:t>900 </a:t>
            </a:r>
            <a:r>
              <a:rPr lang="ru-RU" sz="2300" b="0" strike="noStrike" spc="-1">
                <a:solidFill>
                  <a:srgbClr val="000000"/>
                </a:solidFill>
                <a:latin typeface="Calibri"/>
                <a:ea typeface="DejaVu Sans"/>
              </a:rPr>
              <a:t>моногенных этиологий</a:t>
            </a:r>
            <a:endParaRPr lang="ru-RU" sz="2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Box 5"/>
          <p:cNvSpPr/>
          <p:nvPr/>
        </p:nvSpPr>
        <p:spPr>
          <a:xfrm>
            <a:off x="498240" y="2520000"/>
            <a:ext cx="5721480" cy="79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3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Почти</a:t>
            </a:r>
            <a:r>
              <a:rPr lang="ru-RU" sz="2300" b="1" strike="noStrike" spc="-1">
                <a:solidFill>
                  <a:srgbClr val="000000"/>
                </a:solidFill>
                <a:latin typeface="Calibri"/>
                <a:ea typeface="DejaVu Sans"/>
              </a:rPr>
              <a:t> 90% </a:t>
            </a:r>
            <a:r>
              <a:rPr lang="ru-RU" sz="2300" b="0" strike="noStrike" spc="-1">
                <a:solidFill>
                  <a:srgbClr val="000000"/>
                </a:solidFill>
                <a:latin typeface="Calibri"/>
                <a:ea typeface="DejaVu Sans"/>
              </a:rPr>
              <a:t>генов связаны с развитием эпилептических энцефалопатий</a:t>
            </a:r>
            <a:endParaRPr lang="ru-RU" sz="2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TextBox 7"/>
          <p:cNvSpPr/>
          <p:nvPr/>
        </p:nvSpPr>
        <p:spPr>
          <a:xfrm>
            <a:off x="540000" y="3719520"/>
            <a:ext cx="6839280" cy="114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3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Список находится в открытом доступе</a:t>
            </a:r>
            <a:endParaRPr lang="ru-RU" sz="23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300" b="0" u="sng" strike="noStrike" spc="-1">
                <a:solidFill>
                  <a:srgbClr val="0563C1"/>
                </a:solidFill>
                <a:uFillTx/>
                <a:latin typeface="-apple-system"/>
                <a:ea typeface="DejaVu Sans"/>
                <a:hlinkClick r:id="rId2"/>
              </a:rPr>
              <a:t>https://github.com/bahlolab/Genes4Epilepsy</a:t>
            </a:r>
            <a:endParaRPr lang="ru-RU" sz="23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TextBox 11"/>
          <p:cNvSpPr/>
          <p:nvPr/>
        </p:nvSpPr>
        <p:spPr>
          <a:xfrm>
            <a:off x="562680" y="6300000"/>
            <a:ext cx="609660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212121"/>
                </a:solidFill>
                <a:latin typeface="Calibri"/>
                <a:ea typeface="DejaVu Sans"/>
              </a:rPr>
              <a:t>Genes4Epilepsy: an epilepsy gene resource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Рисунок 13"/>
          <p:cNvPicPr/>
          <p:nvPr/>
        </p:nvPicPr>
        <p:blipFill>
          <a:blip r:embed="rId3"/>
          <a:stretch/>
        </p:blipFill>
        <p:spPr>
          <a:xfrm>
            <a:off x="8721360" y="1050120"/>
            <a:ext cx="1938600" cy="1938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4-09-24_22-02-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369706"/>
            <a:ext cx="11000980" cy="523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5"/>
          <p:cNvSpPr/>
          <p:nvPr/>
        </p:nvSpPr>
        <p:spPr>
          <a:xfrm>
            <a:off x="8958960" y="3128040"/>
            <a:ext cx="2279880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C9211E"/>
                </a:solidFill>
                <a:latin typeface="Calibri"/>
                <a:ea typeface="DejaVu Sans"/>
              </a:rPr>
              <a:t>OMIM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Calibri"/>
                <a:ea typeface="DejaVu Sans"/>
              </a:rPr>
              <a:t>24</a:t>
            </a:r>
            <a:r>
              <a:rPr lang="ru-RU" sz="2200" spc="-1" dirty="0">
                <a:solidFill>
                  <a:srgbClr val="000000"/>
                </a:solidFill>
                <a:latin typeface="Calibri"/>
                <a:ea typeface="DejaVu Sans"/>
              </a:rPr>
              <a:t>.09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.2024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Прямоугольник 6"/>
          <p:cNvSpPr/>
          <p:nvPr/>
        </p:nvSpPr>
        <p:spPr>
          <a:xfrm>
            <a:off x="1847528" y="1972678"/>
            <a:ext cx="1338480" cy="34596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3081" y="54868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Генетика в постановке диагноза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55B1BC-B531-4EFB-9D4E-1C5DF352CCB8}"/>
              </a:ext>
            </a:extLst>
          </p:cNvPr>
          <p:cNvSpPr txBox="1"/>
          <p:nvPr/>
        </p:nvSpPr>
        <p:spPr>
          <a:xfrm>
            <a:off x="7004821" y="232909"/>
            <a:ext cx="4895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itchFamily="34" charset="0"/>
              </a:rPr>
              <a:t>Проведение базового обследования</a:t>
            </a:r>
          </a:p>
          <a:p>
            <a:pPr algn="ctr"/>
            <a:r>
              <a:rPr lang="ru-RU" dirty="0">
                <a:latin typeface="Calibri" pitchFamily="34" charset="0"/>
              </a:rPr>
              <a:t>(определение показаний для проведения генетического исследования)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AE3D47-4335-4298-AE03-4FA2BE7CC1D7}"/>
              </a:ext>
            </a:extLst>
          </p:cNvPr>
          <p:cNvSpPr txBox="1"/>
          <p:nvPr/>
        </p:nvSpPr>
        <p:spPr>
          <a:xfrm>
            <a:off x="7061818" y="1541792"/>
            <a:ext cx="4772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itchFamily="34" charset="0"/>
              </a:rPr>
              <a:t>Выбор метода генетического исследования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E6CA0B-538D-40DF-9AF5-3C811D4E73A9}"/>
              </a:ext>
            </a:extLst>
          </p:cNvPr>
          <p:cNvSpPr txBox="1"/>
          <p:nvPr/>
        </p:nvSpPr>
        <p:spPr>
          <a:xfrm>
            <a:off x="7021548" y="2629572"/>
            <a:ext cx="48953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itchFamily="34" charset="0"/>
              </a:rPr>
              <a:t>Оценка выявленной мутации</a:t>
            </a:r>
          </a:p>
          <a:p>
            <a:pPr algn="ctr"/>
            <a:r>
              <a:rPr lang="ru-RU" sz="1600" dirty="0">
                <a:latin typeface="Calibri" pitchFamily="34" charset="0"/>
              </a:rPr>
              <a:t>(подтверждение патогенности и статуса </a:t>
            </a:r>
            <a:r>
              <a:rPr lang="en-US" sz="1600" dirty="0">
                <a:latin typeface="Calibri" pitchFamily="34" charset="0"/>
              </a:rPr>
              <a:t>de novo </a:t>
            </a:r>
            <a:r>
              <a:rPr lang="ru-RU" sz="1600" dirty="0">
                <a:latin typeface="Calibri" pitchFamily="34" charset="0"/>
              </a:rPr>
              <a:t>мутации, сопоставление с фенотипом)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9781E-8BC0-4092-80E8-BA9AF8FF13B2}"/>
              </a:ext>
            </a:extLst>
          </p:cNvPr>
          <p:cNvSpPr txBox="1"/>
          <p:nvPr/>
        </p:nvSpPr>
        <p:spPr>
          <a:xfrm>
            <a:off x="7082879" y="3939172"/>
            <a:ext cx="4772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itchFamily="34" charset="0"/>
              </a:rPr>
              <a:t>Анализ баз данных</a:t>
            </a:r>
            <a:r>
              <a:rPr lang="en-US" sz="2000" dirty="0">
                <a:latin typeface="Calibri" pitchFamily="34" charset="0"/>
              </a:rPr>
              <a:t>/</a:t>
            </a:r>
            <a:r>
              <a:rPr lang="ru-RU" sz="2000" dirty="0">
                <a:latin typeface="Calibri" pitchFamily="34" charset="0"/>
              </a:rPr>
              <a:t> статей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68089-3F4F-4DC0-AD6F-3F7581FA9503}"/>
              </a:ext>
            </a:extLst>
          </p:cNvPr>
          <p:cNvSpPr txBox="1"/>
          <p:nvPr/>
        </p:nvSpPr>
        <p:spPr>
          <a:xfrm>
            <a:off x="7197575" y="4824181"/>
            <a:ext cx="4556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Назначение эффективной  «</a:t>
            </a:r>
            <a:r>
              <a:rPr lang="ru-RU" dirty="0" err="1">
                <a:latin typeface="Calibri" pitchFamily="34" charset="0"/>
              </a:rPr>
              <a:t>таргетной</a:t>
            </a:r>
            <a:r>
              <a:rPr lang="ru-RU" dirty="0">
                <a:latin typeface="Calibri" pitchFamily="34" charset="0"/>
              </a:rPr>
              <a:t>» терапии или альтернативного лечения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F0A54-1DFE-4AE6-A457-B8943CBD7C64}"/>
              </a:ext>
            </a:extLst>
          </p:cNvPr>
          <p:cNvSpPr txBox="1"/>
          <p:nvPr/>
        </p:nvSpPr>
        <p:spPr>
          <a:xfrm>
            <a:off x="7568970" y="5949974"/>
            <a:ext cx="381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itchFamily="34" charset="0"/>
              </a:rPr>
              <a:t>Достижение ремиссии приступов 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D9C507C-A8A0-4FAB-B7B4-5EA459F7849F}"/>
              </a:ext>
            </a:extLst>
          </p:cNvPr>
          <p:cNvCxnSpPr>
            <a:cxnSpLocks/>
          </p:cNvCxnSpPr>
          <p:nvPr/>
        </p:nvCxnSpPr>
        <p:spPr>
          <a:xfrm>
            <a:off x="9452513" y="2187387"/>
            <a:ext cx="0" cy="41704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C55ACC1-7E7D-4C6D-85F7-09FD5A85117B}"/>
              </a:ext>
            </a:extLst>
          </p:cNvPr>
          <p:cNvCxnSpPr/>
          <p:nvPr/>
        </p:nvCxnSpPr>
        <p:spPr>
          <a:xfrm>
            <a:off x="9475829" y="3522124"/>
            <a:ext cx="0" cy="41704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C7511CE-BA34-429F-888A-92E7F21C3063}"/>
              </a:ext>
            </a:extLst>
          </p:cNvPr>
          <p:cNvCxnSpPr/>
          <p:nvPr/>
        </p:nvCxnSpPr>
        <p:spPr>
          <a:xfrm>
            <a:off x="9475829" y="4339282"/>
            <a:ext cx="0" cy="41704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69D68FE-9C93-4675-A69D-9A2772155F0E}"/>
              </a:ext>
            </a:extLst>
          </p:cNvPr>
          <p:cNvCxnSpPr/>
          <p:nvPr/>
        </p:nvCxnSpPr>
        <p:spPr>
          <a:xfrm>
            <a:off x="9475829" y="5498159"/>
            <a:ext cx="0" cy="41704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2086AB-2442-4AD7-8A5C-D398BC41040A}"/>
              </a:ext>
            </a:extLst>
          </p:cNvPr>
          <p:cNvSpPr txBox="1"/>
          <p:nvPr/>
        </p:nvSpPr>
        <p:spPr>
          <a:xfrm>
            <a:off x="623392" y="1627025"/>
            <a:ext cx="8448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«</a:t>
            </a:r>
            <a:r>
              <a:rPr lang="en-US" sz="2000" dirty="0">
                <a:latin typeface="Calibri" pitchFamily="34" charset="0"/>
              </a:rPr>
              <a:t>target</a:t>
            </a:r>
            <a:r>
              <a:rPr lang="ru-RU" sz="2000" dirty="0">
                <a:latin typeface="Calibri" pitchFamily="34" charset="0"/>
              </a:rPr>
              <a:t>» – мишень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5171AE-AA4E-451D-AAD4-BEC494041DE1}"/>
              </a:ext>
            </a:extLst>
          </p:cNvPr>
          <p:cNvSpPr txBox="1"/>
          <p:nvPr/>
        </p:nvSpPr>
        <p:spPr>
          <a:xfrm>
            <a:off x="623392" y="2166077"/>
            <a:ext cx="698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 pitchFamily="34" charset="0"/>
              </a:rPr>
              <a:t>лечение, направленное на достижение ремиссии приступов</a:t>
            </a:r>
            <a:endParaRPr lang="ru-RU" sz="1600" dirty="0">
              <a:latin typeface="Calibri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FBE9041-2DDB-4EC8-8519-EA63F8A75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228" y="3465530"/>
            <a:ext cx="2032629" cy="2032629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C933721-DDA8-9582-8875-F84075BCA7FA}"/>
              </a:ext>
            </a:extLst>
          </p:cNvPr>
          <p:cNvCxnSpPr>
            <a:cxnSpLocks/>
          </p:cNvCxnSpPr>
          <p:nvPr/>
        </p:nvCxnSpPr>
        <p:spPr>
          <a:xfrm>
            <a:off x="9448179" y="1124744"/>
            <a:ext cx="0" cy="41704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27448" y="70164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Генетика в назначении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201449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029A1E-3521-972B-EC47-BE3AAF0ED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39" y="4313113"/>
            <a:ext cx="8504033" cy="22413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F4EFB4-ED7D-30AF-463A-F9FC2588537F}"/>
              </a:ext>
            </a:extLst>
          </p:cNvPr>
          <p:cNvSpPr txBox="1"/>
          <p:nvPr/>
        </p:nvSpPr>
        <p:spPr>
          <a:xfrm>
            <a:off x="1773572" y="376259"/>
            <a:ext cx="794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Примеры подбора </a:t>
            </a:r>
            <a:r>
              <a:rPr lang="ru-RU" sz="2400" b="1" dirty="0" err="1">
                <a:latin typeface="Calibri" pitchFamily="34" charset="0"/>
              </a:rPr>
              <a:t>таргетного</a:t>
            </a:r>
            <a:r>
              <a:rPr lang="ru-RU" sz="2400" b="1" dirty="0">
                <a:latin typeface="Calibri" pitchFamily="34" charset="0"/>
              </a:rPr>
              <a:t> лечения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4FC01E-5A9C-3D6E-40C2-F6791B595569}"/>
              </a:ext>
            </a:extLst>
          </p:cNvPr>
          <p:cNvSpPr txBox="1"/>
          <p:nvPr/>
        </p:nvSpPr>
        <p:spPr>
          <a:xfrm>
            <a:off x="4000294" y="3897966"/>
            <a:ext cx="3819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SLC2A1</a:t>
            </a:r>
            <a:r>
              <a:rPr lang="ru-RU" sz="2400" dirty="0">
                <a:latin typeface="Calibri" pitchFamily="34" charset="0"/>
              </a:rPr>
              <a:t> – </a:t>
            </a:r>
            <a:r>
              <a:rPr lang="ru-RU" sz="2400" b="1" dirty="0">
                <a:latin typeface="Calibri" pitchFamily="34" charset="0"/>
              </a:rPr>
              <a:t>К</a:t>
            </a:r>
            <a:r>
              <a:rPr lang="ru-RU" sz="2400" dirty="0">
                <a:latin typeface="Calibri" pitchFamily="34" charset="0"/>
              </a:rPr>
              <a:t>етогенная диета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8373F-1E05-BB80-21A2-A66F8DAEC582}"/>
              </a:ext>
            </a:extLst>
          </p:cNvPr>
          <p:cNvSpPr txBox="1"/>
          <p:nvPr/>
        </p:nvSpPr>
        <p:spPr>
          <a:xfrm>
            <a:off x="3534387" y="6400597"/>
            <a:ext cx="6883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Ketogenic dietary therapies for the treatment epilepsy. Seizure. 2016</a:t>
            </a:r>
            <a:endParaRPr lang="ru-RU" sz="1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8F3F18-7FB4-0E94-0C89-E756C50FD9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5"/>
          <a:stretch/>
        </p:blipFill>
        <p:spPr>
          <a:xfrm>
            <a:off x="627979" y="1556017"/>
            <a:ext cx="5932334" cy="16823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B0591D-09F4-CF0A-9439-6514DCBD0E23}"/>
              </a:ext>
            </a:extLst>
          </p:cNvPr>
          <p:cNvSpPr txBox="1"/>
          <p:nvPr/>
        </p:nvSpPr>
        <p:spPr>
          <a:xfrm>
            <a:off x="914758" y="1035815"/>
            <a:ext cx="2679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SCN8A </a:t>
            </a:r>
            <a:r>
              <a:rPr lang="en-US" sz="2400" dirty="0">
                <a:latin typeface="Calibri" pitchFamily="34" charset="0"/>
              </a:rPr>
              <a:t>- </a:t>
            </a:r>
            <a:r>
              <a:rPr lang="ru-RU" sz="2400" b="1" dirty="0">
                <a:latin typeface="Calibri" pitchFamily="34" charset="0"/>
              </a:rPr>
              <a:t>Ф</a:t>
            </a:r>
            <a:r>
              <a:rPr lang="ru-RU" sz="2400" dirty="0">
                <a:latin typeface="Calibri" pitchFamily="34" charset="0"/>
              </a:rPr>
              <a:t>енитоин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F541FF-D87B-64A7-DFE7-32B729DB4A56}"/>
              </a:ext>
            </a:extLst>
          </p:cNvPr>
          <p:cNvSpPr txBox="1"/>
          <p:nvPr/>
        </p:nvSpPr>
        <p:spPr>
          <a:xfrm>
            <a:off x="658285" y="3107226"/>
            <a:ext cx="571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Phenotypic and genotypic spectrum of SCN8A-related disorders, treatment options and outcome. </a:t>
            </a:r>
            <a:r>
              <a:rPr lang="en-US" sz="1400" dirty="0" err="1">
                <a:latin typeface="Calibri" pitchFamily="34" charset="0"/>
              </a:rPr>
              <a:t>Epilepsia</a:t>
            </a:r>
            <a:r>
              <a:rPr lang="en-US" sz="1400" dirty="0">
                <a:latin typeface="Calibri" pitchFamily="34" charset="0"/>
              </a:rPr>
              <a:t>. 2019 </a:t>
            </a:r>
            <a:endParaRPr lang="ru-RU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62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124F5C-F8AF-9F3B-E0C9-170B0E661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75" t="60362" r="2332" b="5618"/>
          <a:stretch/>
        </p:blipFill>
        <p:spPr>
          <a:xfrm>
            <a:off x="0" y="482737"/>
            <a:ext cx="6873411" cy="22719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7C9065-4FB5-8184-C86C-B8486DA69DFA}"/>
              </a:ext>
            </a:extLst>
          </p:cNvPr>
          <p:cNvSpPr txBox="1"/>
          <p:nvPr/>
        </p:nvSpPr>
        <p:spPr>
          <a:xfrm>
            <a:off x="340103" y="257472"/>
            <a:ext cx="3474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SCN</a:t>
            </a:r>
            <a:r>
              <a:rPr lang="ru-RU" sz="2400" b="1" dirty="0">
                <a:latin typeface="Calibri" pitchFamily="34" charset="0"/>
              </a:rPr>
              <a:t>1</a:t>
            </a:r>
            <a:r>
              <a:rPr lang="en-US" sz="2400" b="1" dirty="0">
                <a:latin typeface="Calibri" pitchFamily="34" charset="0"/>
              </a:rPr>
              <a:t>A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– </a:t>
            </a:r>
            <a:r>
              <a:rPr lang="ru-RU" sz="2400" b="1" dirty="0" err="1">
                <a:latin typeface="Calibri" pitchFamily="34" charset="0"/>
              </a:rPr>
              <a:t>С</a:t>
            </a:r>
            <a:r>
              <a:rPr lang="ru-RU" sz="2400" dirty="0" err="1">
                <a:latin typeface="Calibri" pitchFamily="34" charset="0"/>
              </a:rPr>
              <a:t>тирипентол</a:t>
            </a:r>
            <a:r>
              <a:rPr lang="ru-RU" sz="2400" dirty="0">
                <a:latin typeface="Calibri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E0A5F-24BD-AC62-BC09-40C8297DC469}"/>
              </a:ext>
            </a:extLst>
          </p:cNvPr>
          <p:cNvSpPr txBox="1"/>
          <p:nvPr/>
        </p:nvSpPr>
        <p:spPr>
          <a:xfrm>
            <a:off x="5732979" y="2405651"/>
            <a:ext cx="507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KCNQ2</a:t>
            </a:r>
            <a:r>
              <a:rPr lang="ru-RU" sz="2400" dirty="0">
                <a:latin typeface="Calibri" pitchFamily="34" charset="0"/>
              </a:rPr>
              <a:t> – </a:t>
            </a:r>
            <a:r>
              <a:rPr lang="ru-RU" sz="2400" b="1" dirty="0" err="1">
                <a:latin typeface="Calibri" pitchFamily="34" charset="0"/>
              </a:rPr>
              <a:t>К</a:t>
            </a:r>
            <a:r>
              <a:rPr lang="ru-RU" sz="2400" dirty="0" err="1">
                <a:latin typeface="Calibri" pitchFamily="34" charset="0"/>
              </a:rPr>
              <a:t>арбамазепин</a:t>
            </a:r>
            <a:r>
              <a:rPr lang="en-US" sz="2400" dirty="0">
                <a:latin typeface="Calibri" pitchFamily="34" charset="0"/>
              </a:rPr>
              <a:t>/</a:t>
            </a:r>
            <a:r>
              <a:rPr lang="ru-RU" sz="2400" b="1" dirty="0" err="1">
                <a:latin typeface="Calibri" pitchFamily="34" charset="0"/>
              </a:rPr>
              <a:t>Р</a:t>
            </a:r>
            <a:r>
              <a:rPr lang="ru-RU" sz="2400" dirty="0" err="1">
                <a:latin typeface="Calibri" pitchFamily="34" charset="0"/>
              </a:rPr>
              <a:t>етигабин</a:t>
            </a:r>
            <a:r>
              <a:rPr lang="ru-RU" sz="2400" dirty="0">
                <a:latin typeface="Calibri" pitchFamily="34" charset="0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EE62C6-7646-001E-6B02-9DDD25604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02" t="43973" r="2842" b="6210"/>
          <a:stretch/>
        </p:blipFill>
        <p:spPr>
          <a:xfrm>
            <a:off x="5644211" y="2979949"/>
            <a:ext cx="6451537" cy="3753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55D638-76CF-4E08-37A0-EC4B5A194AD4}"/>
              </a:ext>
            </a:extLst>
          </p:cNvPr>
          <p:cNvSpPr txBox="1"/>
          <p:nvPr/>
        </p:nvSpPr>
        <p:spPr>
          <a:xfrm>
            <a:off x="0" y="6273225"/>
            <a:ext cx="5732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Antiepileptic therapy approaches in KCNQ2 related epilepsy</a:t>
            </a:r>
            <a:r>
              <a:rPr lang="ru-RU" sz="1400" dirty="0">
                <a:latin typeface="Calibri" pitchFamily="34" charset="0"/>
              </a:rPr>
              <a:t>: </a:t>
            </a:r>
            <a:r>
              <a:rPr lang="en-US" sz="1400" dirty="0">
                <a:latin typeface="Calibri" pitchFamily="34" charset="0"/>
              </a:rPr>
              <a:t>a systematic review. </a:t>
            </a:r>
            <a:r>
              <a:rPr lang="en-US" sz="1400" dirty="0" err="1">
                <a:latin typeface="Calibri" pitchFamily="34" charset="0"/>
              </a:rPr>
              <a:t>Europian</a:t>
            </a:r>
            <a:r>
              <a:rPr lang="en-US" sz="1400" dirty="0">
                <a:latin typeface="Calibri" pitchFamily="34" charset="0"/>
              </a:rPr>
              <a:t> Journal of Medical Genetics. 2020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D40A71-72D0-CAF6-957C-2D339CEC079C}"/>
              </a:ext>
            </a:extLst>
          </p:cNvPr>
          <p:cNvSpPr txBox="1"/>
          <p:nvPr/>
        </p:nvSpPr>
        <p:spPr>
          <a:xfrm>
            <a:off x="0" y="5639670"/>
            <a:ext cx="5644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alibri" pitchFamily="34" charset="0"/>
              </a:rPr>
              <a:t>Stiripantol</a:t>
            </a:r>
            <a:r>
              <a:rPr lang="en-US" sz="1400" dirty="0">
                <a:latin typeface="Calibri" pitchFamily="34" charset="0"/>
              </a:rPr>
              <a:t> for the treatment of seizures in Dravet syndrome. Expert Review on Clinical Pharmacology. 2019</a:t>
            </a:r>
            <a:endParaRPr lang="ru-RU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2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2"/>
          <p:cNvPicPr/>
          <p:nvPr/>
        </p:nvPicPr>
        <p:blipFill>
          <a:blip r:embed="rId2"/>
          <a:srcRect b="49988"/>
          <a:stretch/>
        </p:blipFill>
        <p:spPr>
          <a:xfrm>
            <a:off x="360000" y="1080000"/>
            <a:ext cx="11519280" cy="3058560"/>
          </a:xfrm>
          <a:prstGeom prst="rect">
            <a:avLst/>
          </a:prstGeom>
          <a:ln w="0">
            <a:noFill/>
          </a:ln>
        </p:spPr>
      </p:pic>
      <p:sp>
        <p:nvSpPr>
          <p:cNvPr id="125" name="Прямоугольник 124"/>
          <p:cNvSpPr/>
          <p:nvPr/>
        </p:nvSpPr>
        <p:spPr>
          <a:xfrm>
            <a:off x="720000" y="4680000"/>
            <a:ext cx="10799280" cy="84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trike="noStrike" spc="-1" dirty="0">
                <a:solidFill>
                  <a:srgbClr val="C9211E"/>
                </a:solidFill>
                <a:latin typeface="Calibri"/>
                <a:ea typeface="DejaVu Sans"/>
              </a:rPr>
              <a:t>*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проведение генетических исследований способствует селекции пациентов на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хирургического лечение эпилепсии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5560" y="54868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Генетика в хирургии эпилепсии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7FD398-15E0-4751-8697-0BCFD598A8D3}"/>
              </a:ext>
            </a:extLst>
          </p:cNvPr>
          <p:cNvSpPr txBox="1"/>
          <p:nvPr/>
        </p:nvSpPr>
        <p:spPr>
          <a:xfrm>
            <a:off x="1271464" y="764704"/>
            <a:ext cx="964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В каких случаях необходимо проведение исследования в предхирургической диагностике эпилепсии?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BEED8-D9B3-4C69-88B0-A308487B75AF}"/>
              </a:ext>
            </a:extLst>
          </p:cNvPr>
          <p:cNvSpPr txBox="1"/>
          <p:nvPr/>
        </p:nvSpPr>
        <p:spPr>
          <a:xfrm>
            <a:off x="839416" y="2132856"/>
            <a:ext cx="4536504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/>
              <a:t>положительный семейный анамнез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/>
              <a:t>ранний возраст дебюта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/>
              <a:t>наличие фенотипических особенностей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/>
              <a:t>нарушение развития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/>
              <a:t>сопутствующие заболевания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407BD1-058F-4B9D-86C3-E555F23B47B1}"/>
              </a:ext>
            </a:extLst>
          </p:cNvPr>
          <p:cNvSpPr txBox="1"/>
          <p:nvPr/>
        </p:nvSpPr>
        <p:spPr>
          <a:xfrm>
            <a:off x="6119616" y="2060848"/>
            <a:ext cx="5737023" cy="3884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/>
              <a:t>альтернирующий характер приступов/вариабельный фокус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/>
              <a:t>специфические паттерны на ЭЭГ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/>
              <a:t>МР-негативные формы эпилепсии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/>
              <a:t>специфические пороки развития коры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/>
              <a:t>эффект на фоне приема препаратов, влияющих на ионные каналы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470</Words>
  <Application>Microsoft Office PowerPoint</Application>
  <PresentationFormat>Широкоэкранный</PresentationFormat>
  <Paragraphs>107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-apple-system</vt:lpstr>
      <vt:lpstr>Arial</vt:lpstr>
      <vt:lpstr>Calibri</vt:lpstr>
      <vt:lpstr>Symbol</vt:lpstr>
      <vt:lpstr>Times New Roman</vt:lpstr>
      <vt:lpstr>Wingdings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Маргарита Мазалова</dc:creator>
  <dc:description/>
  <cp:lastModifiedBy>Lenovo</cp:lastModifiedBy>
  <cp:revision>99</cp:revision>
  <dcterms:created xsi:type="dcterms:W3CDTF">2022-11-29T08:29:23Z</dcterms:created>
  <dcterms:modified xsi:type="dcterms:W3CDTF">2024-09-30T08:00:28Z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Произвольный</vt:lpwstr>
  </property>
  <property fmtid="{D5CDD505-2E9C-101B-9397-08002B2CF9AE}" pid="4" name="Slides">
    <vt:i4>31</vt:i4>
  </property>
</Properties>
</file>