
<file path=[Content_Types].xml><?xml version="1.0" encoding="utf-8"?>
<Types xmlns="http://schemas.openxmlformats.org/package/2006/content-types">
  <Default Extension="fntdata" ContentType="application/x-fontdata"/>
  <Default Extension="gif" ContentType="image/gi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embeddedFontLst>
    <p:embeddedFont>
      <p:font typeface="Comfortaa" panose="020B0604020202020204" charset="0"/>
      <p:regular r:id="rId15"/>
      <p:bold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wb6/zMVNC2lQQvekHcgJH2JMqx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2e7ca63882f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9" name="Google Shape;129;g2e7ca63882f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e7ca63882f_0_1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g2e7ca63882f_0_12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g2e7ca63882f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5" name="Google Shape;145;g2e7ca63882f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e7ca63882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2" name="Google Shape;62;g2e7ca63882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e7ca63882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0" name="Google Shape;70;g2e7ca63882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2e8943846d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g2e8943846d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2e7ca63882f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g2e7ca63882f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e7ca63882f_0_3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7" name="Google Shape;97;g2e7ca63882f_0_3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e7ca63882f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5" name="Google Shape;105;g2e7ca63882f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e7ca63882f_0_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3" name="Google Shape;113;g2e7ca63882f_0_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e7ca63882f_0_8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309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1" name="Google Shape;121;g2e7ca63882f_0_8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9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8"/>
          <p:cNvSpPr txBox="1">
            <a:spLocks noGrp="1"/>
          </p:cNvSpPr>
          <p:nvPr>
            <p:ph type="title" hasCustomPrompt="1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8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0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1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1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1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2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2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4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5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6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16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6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7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gif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"/>
          <p:cNvSpPr/>
          <p:nvPr/>
        </p:nvSpPr>
        <p:spPr>
          <a:xfrm>
            <a:off x="263850" y="911525"/>
            <a:ext cx="6800700" cy="41091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6" name="Google Shape;56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22900" y="1345625"/>
            <a:ext cx="1993800" cy="29913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  <p:sp>
        <p:nvSpPr>
          <p:cNvPr id="57" name="Google Shape;57;p1"/>
          <p:cNvSpPr txBox="1"/>
          <p:nvPr/>
        </p:nvSpPr>
        <p:spPr>
          <a:xfrm>
            <a:off x="314225" y="110325"/>
            <a:ext cx="8513100" cy="4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ru" sz="1800" b="1" i="0" u="none" strike="noStrike" cap="none">
                <a:solidFill>
                  <a:schemeClr val="lt1"/>
                </a:solidFill>
                <a:latin typeface="Comfortaa"/>
                <a:ea typeface="Comfortaa"/>
                <a:cs typeface="Comfortaa"/>
                <a:sym typeface="Comfortaa"/>
              </a:rPr>
              <a:t>КАТЕРИНА ЗАВЕРШИНСКАЯ - ЭКСПЕРТ ПО РАБОТЕ НКО</a:t>
            </a:r>
            <a:endParaRPr sz="1800" b="1" i="0" u="none" strike="noStrike" cap="none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endParaRPr sz="1500" b="1" i="0" u="none" strike="noStrike" cap="none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1" i="0" u="none" strike="noStrike" cap="none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1" i="0" u="none" strike="noStrike" cap="none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1" i="0" u="none" strike="noStrike" cap="none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1" i="0" u="none" strike="noStrike" cap="none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600" b="1" i="0" u="none" strike="noStrike" cap="none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br>
              <a:rPr lang="ru" sz="1800" b="1" i="0" u="none" strike="noStrike" cap="none">
                <a:solidFill>
                  <a:schemeClr val="lt1"/>
                </a:solidFill>
                <a:latin typeface="Comfortaa"/>
                <a:ea typeface="Comfortaa"/>
                <a:cs typeface="Comfortaa"/>
                <a:sym typeface="Comfortaa"/>
              </a:rPr>
            </a:br>
            <a:endParaRPr sz="1800" b="1" i="0" u="none" strike="noStrike" cap="none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58" name="Google Shape;58;p1"/>
          <p:cNvSpPr txBox="1"/>
          <p:nvPr/>
        </p:nvSpPr>
        <p:spPr>
          <a:xfrm>
            <a:off x="2703375" y="911525"/>
            <a:ext cx="4238400" cy="342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ru" sz="1700" b="1" i="0" u="none" strike="noStrike" cap="none">
                <a:solidFill>
                  <a:srgbClr val="0B5394"/>
                </a:solidFill>
                <a:highlight>
                  <a:schemeClr val="lt2"/>
                </a:highlight>
                <a:latin typeface="Comfortaa"/>
                <a:ea typeface="Comfortaa"/>
                <a:cs typeface="Comfortaa"/>
                <a:sym typeface="Comfortaa"/>
              </a:rPr>
              <a:t>15 лет в секторе</a:t>
            </a:r>
            <a:endParaRPr sz="1700" b="1" i="0" u="none" strike="noStrike" cap="none">
              <a:solidFill>
                <a:srgbClr val="0B5394"/>
              </a:solidFill>
              <a:highlight>
                <a:schemeClr val="lt2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1" i="0" u="none" strike="noStrike" cap="none">
              <a:solidFill>
                <a:srgbClr val="0B5394"/>
              </a:solidFill>
              <a:highlight>
                <a:schemeClr val="lt2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ru" sz="1700" b="1" i="0" u="none" strike="noStrike" cap="none">
                <a:solidFill>
                  <a:srgbClr val="0B5394"/>
                </a:solidFill>
                <a:highlight>
                  <a:schemeClr val="lt2"/>
                </a:highlight>
                <a:latin typeface="Comfortaa"/>
                <a:ea typeface="Comfortaa"/>
                <a:cs typeface="Comfortaa"/>
                <a:sym typeface="Comfortaa"/>
              </a:rPr>
              <a:t>1000+ сайтов НКО проанализировано, даны рекомендации по улучшению информационной открытости и прозрачности</a:t>
            </a:r>
            <a:endParaRPr sz="1700" b="1" i="0" u="none" strike="noStrike" cap="none">
              <a:solidFill>
                <a:srgbClr val="0B5394"/>
              </a:solidFill>
              <a:highlight>
                <a:schemeClr val="lt2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1" i="0" u="none" strike="noStrike" cap="none">
              <a:solidFill>
                <a:srgbClr val="0B5394"/>
              </a:solidFill>
              <a:highlight>
                <a:schemeClr val="lt2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ru" sz="1700" b="1" i="0" u="none" strike="noStrike" cap="none">
                <a:solidFill>
                  <a:srgbClr val="0B5394"/>
                </a:solidFill>
                <a:highlight>
                  <a:schemeClr val="lt2"/>
                </a:highlight>
                <a:latin typeface="Comfortaa"/>
                <a:ea typeface="Comfortaa"/>
                <a:cs typeface="Comfortaa"/>
                <a:sym typeface="Comfortaa"/>
              </a:rPr>
              <a:t>100+ НКО на менторском сопровождении</a:t>
            </a:r>
            <a:endParaRPr sz="1700" b="1" i="0" u="none" strike="noStrike" cap="none">
              <a:solidFill>
                <a:srgbClr val="0B5394"/>
              </a:solidFill>
              <a:highlight>
                <a:schemeClr val="lt2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endParaRPr sz="1700" b="1" i="0" u="none" strike="noStrike" cap="none">
              <a:solidFill>
                <a:srgbClr val="0B5394"/>
              </a:solidFill>
              <a:highlight>
                <a:schemeClr val="lt2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ru" sz="1700" b="1" i="0" u="none" strike="noStrike" cap="none">
                <a:solidFill>
                  <a:srgbClr val="0B5394"/>
                </a:solidFill>
                <a:highlight>
                  <a:schemeClr val="lt2"/>
                </a:highlight>
                <a:latin typeface="Comfortaa"/>
                <a:ea typeface="Comfortaa"/>
                <a:cs typeface="Comfortaa"/>
                <a:sym typeface="Comfortaa"/>
              </a:rPr>
              <a:t>10+ проведенных стратсессий</a:t>
            </a:r>
            <a:br>
              <a:rPr lang="ru" sz="1700" b="1" i="0" u="none" strike="noStrike" cap="none">
                <a:solidFill>
                  <a:srgbClr val="0B5394"/>
                </a:solidFill>
                <a:highlight>
                  <a:schemeClr val="lt2"/>
                </a:highlight>
                <a:latin typeface="Comfortaa"/>
                <a:ea typeface="Comfortaa"/>
                <a:cs typeface="Comfortaa"/>
                <a:sym typeface="Comfortaa"/>
              </a:rPr>
            </a:br>
            <a:endParaRPr sz="1700" b="1" i="0" u="none" strike="noStrike" cap="none">
              <a:solidFill>
                <a:srgbClr val="0B5394"/>
              </a:solidFill>
              <a:highlight>
                <a:schemeClr val="lt2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ru" sz="1700" b="1" i="0" u="none" strike="noStrike" cap="none">
                <a:solidFill>
                  <a:srgbClr val="0B5394"/>
                </a:solidFill>
                <a:highlight>
                  <a:schemeClr val="lt2"/>
                </a:highlight>
                <a:latin typeface="Comfortaa"/>
                <a:ea typeface="Comfortaa"/>
                <a:cs typeface="Comfortaa"/>
                <a:sym typeface="Comfortaa"/>
              </a:rPr>
              <a:t>200+ выступлений по экспертным темам</a:t>
            </a:r>
            <a:endParaRPr sz="1700" b="1" i="0" u="none" strike="noStrike" cap="none">
              <a:solidFill>
                <a:srgbClr val="0B5394"/>
              </a:solidFill>
              <a:highlight>
                <a:schemeClr val="lt2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lt1"/>
              </a:solidFill>
              <a:highlight>
                <a:srgbClr val="0B5394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0" u="none" strike="noStrike" cap="none">
              <a:solidFill>
                <a:schemeClr val="lt1"/>
              </a:solidFill>
              <a:highlight>
                <a:srgbClr val="0B5394"/>
              </a:highlight>
              <a:latin typeface="Comfortaa"/>
              <a:ea typeface="Comfortaa"/>
              <a:cs typeface="Comfortaa"/>
              <a:sym typeface="Comfortaa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9" name="Google Shape;5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611126" y="2250337"/>
            <a:ext cx="1182000" cy="1182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g2e7ca63882f_0_10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g2e7ca63882f_0_103"/>
          <p:cNvSpPr/>
          <p:nvPr/>
        </p:nvSpPr>
        <p:spPr>
          <a:xfrm>
            <a:off x="256175" y="217775"/>
            <a:ext cx="6954000" cy="484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g2e7ca63882f_0_103"/>
          <p:cNvSpPr txBox="1"/>
          <p:nvPr/>
        </p:nvSpPr>
        <p:spPr>
          <a:xfrm>
            <a:off x="611950" y="609125"/>
            <a:ext cx="61623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34" name="Google Shape;134;g2e7ca63882f_0_103"/>
          <p:cNvSpPr txBox="1"/>
          <p:nvPr/>
        </p:nvSpPr>
        <p:spPr>
          <a:xfrm>
            <a:off x="796300" y="335425"/>
            <a:ext cx="61200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КРУГ ПРОЗРАЧНОСТИ 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ДЛЯ СМИ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3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подборка актуальных публикаций об НКО в СМИ</a:t>
            </a: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3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КАК и К КОМУ из НКО можно обратиться за комментарием</a:t>
            </a: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3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а также информация  ПО КАКИМ ТЕМАМ к вам можно обращаться,  О ЧЕМ ГОТОВЫ ПОГОВОРИТЬ.</a:t>
            </a: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g2e7ca63882f_0_1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g2e7ca63882f_0_128"/>
          <p:cNvSpPr/>
          <p:nvPr/>
        </p:nvSpPr>
        <p:spPr>
          <a:xfrm>
            <a:off x="256175" y="217775"/>
            <a:ext cx="6954000" cy="484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1" name="Google Shape;141;g2e7ca63882f_0_128"/>
          <p:cNvSpPr txBox="1"/>
          <p:nvPr/>
        </p:nvSpPr>
        <p:spPr>
          <a:xfrm>
            <a:off x="611950" y="609125"/>
            <a:ext cx="61623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42" name="Google Shape;142;g2e7ca63882f_0_128"/>
          <p:cNvSpPr txBox="1"/>
          <p:nvPr/>
        </p:nvSpPr>
        <p:spPr>
          <a:xfrm>
            <a:off x="611950" y="335425"/>
            <a:ext cx="64218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ОБЩИЕ РЕКОМЕНДАЦИИ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lt1"/>
                </a:solidFill>
                <a:latin typeface="Comfortaa"/>
                <a:ea typeface="Comfortaa"/>
                <a:cs typeface="Comfortaa"/>
                <a:sym typeface="Comfortaa"/>
              </a:rPr>
              <a:t>🔥 </a:t>
            </a:r>
            <a:r>
              <a:rPr lang="ru" sz="21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Проверяйте мобильную версию сайта</a:t>
            </a:r>
            <a:endParaRPr sz="21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lt1"/>
                </a:solidFill>
                <a:latin typeface="Comfortaa"/>
                <a:ea typeface="Comfortaa"/>
                <a:cs typeface="Comfortaa"/>
                <a:sym typeface="Comfortaa"/>
              </a:rPr>
              <a:t>🔥 </a:t>
            </a:r>
            <a:r>
              <a:rPr lang="ru" sz="21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Смотрите качество сканов и фото, грамотность текстов</a:t>
            </a:r>
            <a:endParaRPr sz="21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lt1"/>
                </a:solidFill>
                <a:latin typeface="Comfortaa"/>
                <a:ea typeface="Comfortaa"/>
                <a:cs typeface="Comfortaa"/>
                <a:sym typeface="Comfortaa"/>
              </a:rPr>
              <a:t>🔥 </a:t>
            </a:r>
            <a:r>
              <a:rPr lang="ru" sz="21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Не пишите “кирпичами”</a:t>
            </a:r>
            <a:endParaRPr sz="21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lt1"/>
                </a:solidFill>
                <a:latin typeface="Comfortaa"/>
                <a:ea typeface="Comfortaa"/>
                <a:cs typeface="Comfortaa"/>
                <a:sym typeface="Comfortaa"/>
              </a:rPr>
              <a:t>🔥 </a:t>
            </a:r>
            <a:r>
              <a:rPr lang="ru" sz="21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Правило 3 скроллов</a:t>
            </a:r>
            <a:endParaRPr sz="21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lt1"/>
                </a:solidFill>
                <a:latin typeface="Comfortaa"/>
                <a:ea typeface="Comfortaa"/>
                <a:cs typeface="Comfortaa"/>
                <a:sym typeface="Comfortaa"/>
              </a:rPr>
              <a:t>🔥 </a:t>
            </a:r>
            <a:r>
              <a:rPr lang="ru" sz="21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Давайте смотреть сайт “левым” людям</a:t>
            </a:r>
            <a:endParaRPr sz="21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Google Shape;147;g2e7ca63882f_0_1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g2e7ca63882f_0_1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1950" y="726574"/>
            <a:ext cx="3824100" cy="38241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  <p:sp>
        <p:nvSpPr>
          <p:cNvPr id="149" name="Google Shape;149;g2e7ca63882f_0_120"/>
          <p:cNvSpPr txBox="1"/>
          <p:nvPr/>
        </p:nvSpPr>
        <p:spPr>
          <a:xfrm>
            <a:off x="611950" y="609125"/>
            <a:ext cx="61623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50" name="Google Shape;150;g2e7ca63882f_0_120"/>
          <p:cNvSpPr txBox="1"/>
          <p:nvPr/>
        </p:nvSpPr>
        <p:spPr>
          <a:xfrm>
            <a:off x="796300" y="335425"/>
            <a:ext cx="61200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Google Shape;64;g2e7ca63882f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g2e7ca63882f_0_0"/>
          <p:cNvSpPr/>
          <p:nvPr/>
        </p:nvSpPr>
        <p:spPr>
          <a:xfrm>
            <a:off x="256175" y="217775"/>
            <a:ext cx="6954000" cy="484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g2e7ca63882f_0_0"/>
          <p:cNvSpPr txBox="1"/>
          <p:nvPr/>
        </p:nvSpPr>
        <p:spPr>
          <a:xfrm>
            <a:off x="594875" y="616475"/>
            <a:ext cx="61623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4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ОТКРЫТОСТЬ </a:t>
            </a:r>
            <a:r>
              <a:rPr lang="ru" sz="4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(Просто?)</a:t>
            </a:r>
            <a:endParaRPr sz="4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9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9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  </a:t>
            </a:r>
            <a:r>
              <a:rPr lang="ru" sz="49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endParaRPr sz="49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49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ПРОЗРАЧНОСТЬ</a:t>
            </a:r>
            <a:endParaRPr sz="49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4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(Понятно?)</a:t>
            </a:r>
            <a:endParaRPr sz="4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67" name="Google Shape;67;g2e7ca63882f_0_0"/>
          <p:cNvSpPr/>
          <p:nvPr/>
        </p:nvSpPr>
        <p:spPr>
          <a:xfrm>
            <a:off x="2202000" y="2317225"/>
            <a:ext cx="2519700" cy="690900"/>
          </a:xfrm>
          <a:prstGeom prst="mathNotEqual">
            <a:avLst>
              <a:gd name="adj1" fmla="val 23520"/>
              <a:gd name="adj2" fmla="val 6600000"/>
              <a:gd name="adj3" fmla="val 11760"/>
            </a:avLst>
          </a:prstGeom>
          <a:solidFill>
            <a:srgbClr val="0B5394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g2e7ca63882f_0_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g2e7ca63882f_0_12"/>
          <p:cNvSpPr/>
          <p:nvPr/>
        </p:nvSpPr>
        <p:spPr>
          <a:xfrm>
            <a:off x="256175" y="217775"/>
            <a:ext cx="6954000" cy="484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g2e7ca63882f_0_12"/>
          <p:cNvSpPr txBox="1"/>
          <p:nvPr/>
        </p:nvSpPr>
        <p:spPr>
          <a:xfrm>
            <a:off x="611950" y="609125"/>
            <a:ext cx="61623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5" name="Google Shape;75;g2e7ca63882f_0_12"/>
          <p:cNvSpPr txBox="1"/>
          <p:nvPr/>
        </p:nvSpPr>
        <p:spPr>
          <a:xfrm>
            <a:off x="611950" y="335425"/>
            <a:ext cx="20049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САЙТ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6" name="Google Shape;76;g2e7ca63882f_0_12"/>
          <p:cNvSpPr txBox="1"/>
          <p:nvPr/>
        </p:nvSpPr>
        <p:spPr>
          <a:xfrm>
            <a:off x="4766700" y="335425"/>
            <a:ext cx="21495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СОЦИАЛЬНЫЕ СЕТИ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cxnSp>
        <p:nvCxnSpPr>
          <p:cNvPr id="77" name="Google Shape;77;g2e7ca63882f_0_12"/>
          <p:cNvCxnSpPr/>
          <p:nvPr/>
        </p:nvCxnSpPr>
        <p:spPr>
          <a:xfrm>
            <a:off x="3646125" y="611950"/>
            <a:ext cx="33000" cy="40563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8" name="Google Shape;78;g2e7ca63882f_0_12"/>
          <p:cNvSpPr txBox="1"/>
          <p:nvPr/>
        </p:nvSpPr>
        <p:spPr>
          <a:xfrm>
            <a:off x="450650" y="1011400"/>
            <a:ext cx="3225300" cy="34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fortaa"/>
              <a:buChar char="●"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вложение денег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fortaa"/>
              <a:buChar char="●"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вывод в поисковиках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fortaa"/>
              <a:buChar char="●"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грантовая история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fortaa"/>
              <a:buChar char="●"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структурирование информации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fortaa"/>
              <a:buChar char="●"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доверие (лицо и одежда)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79" name="Google Shape;79;g2e7ca63882f_0_12"/>
          <p:cNvSpPr txBox="1"/>
          <p:nvPr/>
        </p:nvSpPr>
        <p:spPr>
          <a:xfrm>
            <a:off x="3829250" y="1163800"/>
            <a:ext cx="3225300" cy="344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fortaa"/>
              <a:buChar char="●"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общение с ЦА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fortaa"/>
              <a:buChar char="●"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публикация информации разного формата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1800"/>
              <a:buFont typeface="Comfortaa"/>
              <a:buChar char="●"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доверие (язык и душа)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g2e8943846d3_0_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g2e8943846d3_0_0"/>
          <p:cNvSpPr/>
          <p:nvPr/>
        </p:nvSpPr>
        <p:spPr>
          <a:xfrm>
            <a:off x="263850" y="911525"/>
            <a:ext cx="6800700" cy="41091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g2e8943846d3_0_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2750" y="777050"/>
            <a:ext cx="8944800" cy="5220000"/>
          </a:xfrm>
          <a:prstGeom prst="roundRect">
            <a:avLst>
              <a:gd name="adj" fmla="val 16667"/>
            </a:avLst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g2e7ca63882f_0_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92" name="Google Shape;92;g2e7ca63882f_0_25"/>
          <p:cNvSpPr/>
          <p:nvPr/>
        </p:nvSpPr>
        <p:spPr>
          <a:xfrm>
            <a:off x="256175" y="217775"/>
            <a:ext cx="6954000" cy="484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g2e7ca63882f_0_25"/>
          <p:cNvSpPr txBox="1"/>
          <p:nvPr/>
        </p:nvSpPr>
        <p:spPr>
          <a:xfrm>
            <a:off x="611950" y="609125"/>
            <a:ext cx="61623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94" name="Google Shape;94;g2e7ca63882f_0_25"/>
          <p:cNvSpPr txBox="1"/>
          <p:nvPr/>
        </p:nvSpPr>
        <p:spPr>
          <a:xfrm>
            <a:off x="796300" y="335425"/>
            <a:ext cx="61200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СИСТЕМА “5 КРУГОВ ПРОЗРАЧНОСТИ”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300"/>
              <a:buFont typeface="Comfortaa"/>
              <a:buChar char="●"/>
            </a:pPr>
            <a:r>
              <a:rPr lang="ru" sz="23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Общий</a:t>
            </a: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300"/>
              <a:buFont typeface="Comfortaa"/>
              <a:buChar char="●"/>
            </a:pPr>
            <a:r>
              <a:rPr lang="ru" sz="23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Для подопечных/волонтеров</a:t>
            </a: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300"/>
              <a:buFont typeface="Comfortaa"/>
              <a:buChar char="●"/>
            </a:pPr>
            <a:r>
              <a:rPr lang="ru" sz="23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Для частных доноров</a:t>
            </a: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300"/>
              <a:buFont typeface="Comfortaa"/>
              <a:buChar char="●"/>
            </a:pPr>
            <a:r>
              <a:rPr lang="ru" sz="23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Для корпоративных партнеров</a:t>
            </a: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-374650" algn="l" rtl="0">
              <a:spcBef>
                <a:spcPts val="0"/>
              </a:spcBef>
              <a:spcAft>
                <a:spcPts val="0"/>
              </a:spcAft>
              <a:buClr>
                <a:srgbClr val="0B5394"/>
              </a:buClr>
              <a:buSzPts val="2300"/>
              <a:buFont typeface="Comfortaa"/>
              <a:buChar char="●"/>
            </a:pPr>
            <a:r>
              <a:rPr lang="ru" sz="23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Для СМИ</a:t>
            </a: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Google Shape;99;g2e7ca63882f_0_3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g2e7ca63882f_0_37"/>
          <p:cNvSpPr/>
          <p:nvPr/>
        </p:nvSpPr>
        <p:spPr>
          <a:xfrm>
            <a:off x="256175" y="217775"/>
            <a:ext cx="6954000" cy="484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g2e7ca63882f_0_37"/>
          <p:cNvSpPr txBox="1"/>
          <p:nvPr/>
        </p:nvSpPr>
        <p:spPr>
          <a:xfrm>
            <a:off x="611950" y="609125"/>
            <a:ext cx="61623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02" name="Google Shape;102;g2e7ca63882f_0_37"/>
          <p:cNvSpPr txBox="1"/>
          <p:nvPr/>
        </p:nvSpPr>
        <p:spPr>
          <a:xfrm>
            <a:off x="796300" y="335425"/>
            <a:ext cx="61200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ОБЩИЙ КРУГ ПРОЗРАЧНОСТИ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3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</a:t>
            </a: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 учредительные документы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миссия/цели/задачи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описание программ/проектов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результаты программ/проектов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география деятельности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реквизиты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контакты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команда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ссылки на социальные сети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публичная отчетность и отчетность в Минюст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репутация НКО</a:t>
            </a:r>
            <a:endParaRPr sz="2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" name="Google Shape;107;g2e7ca63882f_0_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g2e7ca63882f_0_70"/>
          <p:cNvSpPr/>
          <p:nvPr/>
        </p:nvSpPr>
        <p:spPr>
          <a:xfrm>
            <a:off x="256175" y="217775"/>
            <a:ext cx="6954000" cy="484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g2e7ca63882f_0_70"/>
          <p:cNvSpPr txBox="1"/>
          <p:nvPr/>
        </p:nvSpPr>
        <p:spPr>
          <a:xfrm>
            <a:off x="611950" y="609125"/>
            <a:ext cx="61623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10" name="Google Shape;110;g2e7ca63882f_0_70"/>
          <p:cNvSpPr txBox="1"/>
          <p:nvPr/>
        </p:nvSpPr>
        <p:spPr>
          <a:xfrm>
            <a:off x="796300" y="335425"/>
            <a:ext cx="61200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КРУГ ПРОЗРАЧНОСТИ ДЛЯ ПОДОПЕЧНЫХ/ВОЛОНТЕРОВ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7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</a:t>
            </a:r>
            <a:r>
              <a:rPr lang="ru" sz="24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 Как получить помощь</a:t>
            </a:r>
            <a:endParaRPr sz="24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7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</a:t>
            </a:r>
            <a:r>
              <a:rPr lang="ru" sz="24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 Как принять участие в программе/проекте</a:t>
            </a:r>
            <a:endParaRPr sz="24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4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27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</a:t>
            </a:r>
            <a:r>
              <a:rPr lang="ru" sz="24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 Как стать волонтером НКО (и есть ли “плюшки”)</a:t>
            </a:r>
            <a:endParaRPr sz="24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g2e7ca63882f_0_7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16" name="Google Shape;116;g2e7ca63882f_0_78"/>
          <p:cNvSpPr/>
          <p:nvPr/>
        </p:nvSpPr>
        <p:spPr>
          <a:xfrm>
            <a:off x="256175" y="217775"/>
            <a:ext cx="6954000" cy="484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g2e7ca63882f_0_78"/>
          <p:cNvSpPr txBox="1"/>
          <p:nvPr/>
        </p:nvSpPr>
        <p:spPr>
          <a:xfrm>
            <a:off x="611950" y="609125"/>
            <a:ext cx="61623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18" name="Google Shape;118;g2e7ca63882f_0_78"/>
          <p:cNvSpPr txBox="1"/>
          <p:nvPr/>
        </p:nvSpPr>
        <p:spPr>
          <a:xfrm>
            <a:off x="796300" y="335425"/>
            <a:ext cx="61200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КРУГ ПРОЗРАЧНОСТИ 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ДЛЯ ЧАСТНЫХ ДОНОРОВ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</a:t>
            </a:r>
            <a:r>
              <a:rPr lang="ru" sz="27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 Нам нужны деньги</a:t>
            </a: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</a:t>
            </a:r>
            <a:r>
              <a:rPr lang="ru" sz="27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 Сколько нам нужно денег</a:t>
            </a: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</a:t>
            </a:r>
            <a:r>
              <a:rPr lang="ru" sz="27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 На что нужны деньги</a:t>
            </a: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Google Shape;123;g2e7ca63882f_0_8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7225" y="0"/>
            <a:ext cx="9096775" cy="6858001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g2e7ca63882f_0_86"/>
          <p:cNvSpPr/>
          <p:nvPr/>
        </p:nvSpPr>
        <p:spPr>
          <a:xfrm>
            <a:off x="256175" y="217775"/>
            <a:ext cx="6954000" cy="484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g2e7ca63882f_0_86"/>
          <p:cNvSpPr txBox="1"/>
          <p:nvPr/>
        </p:nvSpPr>
        <p:spPr>
          <a:xfrm>
            <a:off x="611950" y="609125"/>
            <a:ext cx="6162300" cy="7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0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126" name="Google Shape;126;g2e7ca63882f_0_86"/>
          <p:cNvSpPr txBox="1"/>
          <p:nvPr/>
        </p:nvSpPr>
        <p:spPr>
          <a:xfrm>
            <a:off x="796300" y="335425"/>
            <a:ext cx="6120000" cy="7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КРУГ ПРОЗРАЧНОСТИ 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ДЛЯ КОРПОРАТИВНЫХ ПАРТНЕРОВ</a:t>
            </a: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7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С КЕМ уже вы сотрудничали</a:t>
            </a: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7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 </a:t>
            </a: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7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КАК и  ЧЕМ может помочь бизнес </a:t>
            </a: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2700" b="1">
                <a:solidFill>
                  <a:srgbClr val="0B5394"/>
                </a:solidFill>
                <a:latin typeface="Comfortaa"/>
                <a:ea typeface="Comfortaa"/>
                <a:cs typeface="Comfortaa"/>
                <a:sym typeface="Comfortaa"/>
              </a:rPr>
              <a:t>👉 ГЛАВНОЕ: чем НКО может быть полезна бизнесу </a:t>
            </a:r>
            <a:endParaRPr sz="27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00" b="1">
              <a:solidFill>
                <a:srgbClr val="0B5394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299</Words>
  <Application>Microsoft Office PowerPoint</Application>
  <PresentationFormat>Экран (4:3)</PresentationFormat>
  <Paragraphs>108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Comfortaa</vt:lpstr>
      <vt:lpstr>Arial</vt:lpstr>
      <vt:lpstr>Simple Light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modified xsi:type="dcterms:W3CDTF">2024-08-13T10:36:08Z</dcterms:modified>
</cp:coreProperties>
</file>