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4" r:id="rId2"/>
  </p:sldMasterIdLst>
  <p:notesMasterIdLst>
    <p:notesMasterId r:id="rId22"/>
  </p:notesMasterIdLst>
  <p:sldIdLst>
    <p:sldId id="258" r:id="rId3"/>
    <p:sldId id="275" r:id="rId4"/>
    <p:sldId id="286" r:id="rId5"/>
    <p:sldId id="289" r:id="rId6"/>
    <p:sldId id="306" r:id="rId7"/>
    <p:sldId id="304" r:id="rId8"/>
    <p:sldId id="303" r:id="rId9"/>
    <p:sldId id="288" r:id="rId10"/>
    <p:sldId id="308" r:id="rId11"/>
    <p:sldId id="268" r:id="rId12"/>
    <p:sldId id="292" r:id="rId13"/>
    <p:sldId id="297" r:id="rId14"/>
    <p:sldId id="300" r:id="rId15"/>
    <p:sldId id="298" r:id="rId16"/>
    <p:sldId id="299" r:id="rId17"/>
    <p:sldId id="311" r:id="rId18"/>
    <p:sldId id="290" r:id="rId19"/>
    <p:sldId id="291" r:id="rId20"/>
    <p:sldId id="267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Montserrat" panose="00000500000000000000" pitchFamily="2" charset="-52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8d9bfcfd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8d9bfcfd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23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8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 </a:t>
            </a:r>
            <a:r>
              <a:rPr lang="ru-RU" dirty="0" err="1"/>
              <a:t>блокчейн-сетях</a:t>
            </a:r>
            <a:r>
              <a:rPr lang="ru-RU" dirty="0"/>
              <a:t> покупатель и продавец актива подтверждают транзакцию с помощью криптографических ключей — специальных уникальных цифровых кодов: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0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156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92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94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8d9bfcfd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58d9bfcfd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8d9bfcfd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8d9bfcfd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64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83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9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5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51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47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72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7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1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3079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06400" indent="-3810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7529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4" indent="-391884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8" indent="-548638">
              <a:spcBef>
                <a:spcPts val="300"/>
              </a:spcBef>
            </a:lvl4pPr>
            <a:lvl5pPr marL="2491738" indent="-548638">
              <a:spcBef>
                <a:spcPts val="3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1125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r>
              <a:t>Текст заголовка</a:t>
            </a:r>
          </a:p>
        </p:txBody>
      </p:sp>
      <p:sp>
        <p:nvSpPr>
          <p:cNvPr id="3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9330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8" indent="-497838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Google Shape;36;p21"/>
          <p:cNvSpPr txBox="1">
            <a:spLocks noGrp="1"/>
          </p:cNvSpPr>
          <p:nvPr>
            <p:ph type="body" sz="quarter" idx="2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1634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2pPr>
            <a:lvl3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3pPr>
            <a:lvl4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4pPr>
            <a:lvl5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" name="Google Shape;43;p22"/>
          <p:cNvSpPr txBox="1">
            <a:spLocks noGrp="1"/>
          </p:cNvSpPr>
          <p:nvPr>
            <p:ph type="body" sz="quarter" idx="2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Google Shape;44;p22"/>
          <p:cNvSpPr txBox="1">
            <a:spLocks noGrp="1"/>
          </p:cNvSpPr>
          <p:nvPr>
            <p:ph type="body" sz="quarter" idx="22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Google Shape;45;p22"/>
          <p:cNvSpPr txBox="1">
            <a:spLocks noGrp="1"/>
          </p:cNvSpPr>
          <p:nvPr>
            <p:ph type="body" sz="quarter" idx="2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2375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5399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Google Shape;57;p24"/>
          <p:cNvSpPr txBox="1">
            <a:spLocks noGrp="1"/>
          </p:cNvSpPr>
          <p:nvPr>
            <p:ph type="body" sz="quarter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0812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86" name="Google Shape;63;p25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9279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2309017" y="-251619"/>
            <a:ext cx="4525965" cy="8229601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4" indent="-391884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8" indent="-548638">
              <a:spcBef>
                <a:spcPts val="300"/>
              </a:spcBef>
            </a:lvl4pPr>
            <a:lvl5pPr marL="2491738" indent="-548638">
              <a:spcBef>
                <a:spcPts val="3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65596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7" cy="2057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541337" y="190501"/>
            <a:ext cx="5851527" cy="6019802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4" indent="-391884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8" indent="-548638">
              <a:spcBef>
                <a:spcPts val="300"/>
              </a:spcBef>
            </a:lvl4pPr>
            <a:lvl5pPr marL="2491738" indent="-548638">
              <a:spcBef>
                <a:spcPts val="3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34201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1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40025" y="1154906"/>
            <a:ext cx="14630400" cy="250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26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2457" marR="0" indent="-4644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98600" marR="0" indent="-508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21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3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565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137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709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281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272" y="2293919"/>
            <a:ext cx="122820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6000"/>
            </a:pPr>
            <a:r>
              <a:rPr lang="ru-RU" sz="6000" b="1" dirty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ЮРИДИЧЕСКИЕ ОСНОВЫ</a:t>
            </a:r>
            <a:r>
              <a:rPr lang="en-US" sz="6000" b="1" dirty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6000" b="1" dirty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ФАНДРАЙЗИНГА: </a:t>
            </a:r>
            <a:endParaRPr lang="en-US" sz="4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6000"/>
            </a:pPr>
            <a:r>
              <a:rPr lang="ru-RU" sz="4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КАК ГРАМОТНО ПРИВЛЕКАТЬ СРЕДСТВА ОТ ЛЮДЕЙ И КОМПАНИЙ</a:t>
            </a:r>
            <a:endParaRPr lang="ru-RU" sz="4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820" y="7866453"/>
            <a:ext cx="5190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Montserrat"/>
                <a:ea typeface="Montserrat"/>
                <a:cs typeface="Montserrat"/>
                <a:sym typeface="Montserrat"/>
              </a:rPr>
              <a:t>Воробьев Константин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Договоры</a:t>
            </a: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6834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878" y="3348841"/>
            <a:ext cx="1408911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на уставную деятельность и содержание организации;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на реализацию проектов/программ;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на проведение конкретных мероприятий.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879" y="2620444"/>
            <a:ext cx="11283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Montserrat"/>
              </a:rPr>
              <a:t>Назначение использования средств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878" y="5273452"/>
            <a:ext cx="112836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Montserrat"/>
              </a:rPr>
              <a:t>Виды имущества</a:t>
            </a:r>
          </a:p>
          <a:p>
            <a:endParaRPr lang="ru-RU" sz="1000" b="1" dirty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денежные средства;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вещи и имущественные права;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будущее имущество (процент от выручки).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3878" y="8104039"/>
            <a:ext cx="1128364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Montserrat"/>
              </a:rPr>
              <a:t>Способ заключения</a:t>
            </a:r>
          </a:p>
          <a:p>
            <a:endParaRPr lang="ru-RU" sz="1000" b="1" dirty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акцепт оферты;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обмен письмами / подписание договора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403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34" y="972546"/>
            <a:ext cx="16459200" cy="1714500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Arial"/>
              </a:rPr>
              <a:t>Сбор пожертвований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через сайт</a:t>
            </a:r>
          </a:p>
        </p:txBody>
      </p:sp>
      <p:sp>
        <p:nvSpPr>
          <p:cNvPr id="21506" name="AutoShape 2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21508" name="AutoShape 4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21510" name="AutoShape 6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21513" name="AutoShape 9" descr="Наклейка Маска Гая Фокса PNG - AVATAN PLUS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8" name="Прямоугольник 7"/>
          <p:cNvSpPr/>
          <p:nvPr/>
        </p:nvSpPr>
        <p:spPr>
          <a:xfrm>
            <a:off x="287574" y="4330158"/>
            <a:ext cx="4995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Жертвователь</a:t>
            </a:r>
            <a:endParaRPr lang="ru-RU" sz="4200" b="1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66234" y="4086291"/>
            <a:ext cx="4995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Оператор</a:t>
            </a:r>
          </a:p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Банк</a:t>
            </a:r>
            <a:endParaRPr lang="ru-RU" sz="4200" b="1" dirty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16774" y="4823453"/>
            <a:ext cx="284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086503" y="4330159"/>
            <a:ext cx="4471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НКО</a:t>
            </a:r>
            <a:endParaRPr lang="ru-RU" sz="4200" b="1" dirty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1437458" y="4817876"/>
            <a:ext cx="284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24579" y="6387536"/>
            <a:ext cx="15307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1. Договор с оператором </a:t>
            </a:r>
          </a:p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на перечисление пожертвований</a:t>
            </a:r>
          </a:p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2. Оферта для жертвователей (граждан и/или компаний) </a:t>
            </a:r>
          </a:p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3. Отчеты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333861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59" y="1352481"/>
            <a:ext cx="16459200" cy="1714500"/>
          </a:xfrm>
        </p:spPr>
        <p:txBody>
          <a:bodyPr>
            <a:no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Привлечение ресурсов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от бизнеса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1559" y="4359006"/>
            <a:ext cx="16459200" cy="1959429"/>
          </a:xfrm>
        </p:spPr>
        <p:txBody>
          <a:bodyPr>
            <a:noAutofit/>
          </a:bodyPr>
          <a:lstStyle/>
          <a:p>
            <a:pPr marL="914400" indent="-742950" defTabSz="1371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latin typeface="Montserrat"/>
                <a:ea typeface="Arial"/>
                <a:cs typeface="Arial"/>
                <a:sym typeface="Arial"/>
              </a:rPr>
              <a:t>Пожертвование в размере процента от выручки</a:t>
            </a:r>
          </a:p>
          <a:p>
            <a:pPr marL="914400" indent="-742950" defTabSz="1371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/>
              <a:buAutoNum type="arabicPeriod"/>
              <a:defRPr/>
            </a:pPr>
            <a:endParaRPr lang="ru-RU" sz="4400" b="1" dirty="0">
              <a:solidFill>
                <a:schemeClr val="tx1"/>
              </a:solidFill>
              <a:latin typeface="Montserrat"/>
              <a:ea typeface="Arial"/>
              <a:cs typeface="Arial"/>
              <a:sym typeface="Arial"/>
            </a:endParaRPr>
          </a:p>
          <a:p>
            <a:pPr marL="914400" indent="-742950" defTabSz="1371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latin typeface="Montserrat"/>
                <a:ea typeface="Arial"/>
                <a:cs typeface="Arial"/>
                <a:sym typeface="Arial"/>
              </a:rPr>
              <a:t>Пожертвование в размере от стоимости товара</a:t>
            </a:r>
          </a:p>
        </p:txBody>
      </p:sp>
    </p:spTree>
    <p:extLst>
      <p:ext uri="{BB962C8B-B14F-4D97-AF65-F5344CB8AC3E}">
        <p14:creationId xmlns:p14="http://schemas.microsoft.com/office/powerpoint/2010/main" val="394942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220" y="1162516"/>
            <a:ext cx="16459200" cy="1714500"/>
          </a:xfrm>
        </p:spPr>
        <p:txBody>
          <a:bodyPr>
            <a:norm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Процент от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выручки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854" y="2877016"/>
            <a:ext cx="15140171" cy="5211614"/>
          </a:xfrm>
        </p:spPr>
        <p:txBody>
          <a:bodyPr spcFirstLastPara="1" vert="horz" wrap="square" lIns="137160" tIns="68580" rIns="137160" bIns="68580" rtlCol="0" anchor="ctr" anchorCtr="0">
            <a:noAutofit/>
          </a:bodyPr>
          <a:lstStyle/>
          <a:p>
            <a:pPr marL="540000" indent="0">
              <a:spcBef>
                <a:spcPct val="0"/>
              </a:spcBef>
              <a:buNone/>
            </a:pP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2.1. благотворительное пожертвование в размере 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10 % от суммы, полученной Благотворителем от продажи товара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– книги «Управление </a:t>
            </a:r>
            <a:r>
              <a:rPr lang="ru-RU" sz="3000" dirty="0" err="1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фандрайзингом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», реализованной в розницу по адресу: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 г. Санкт-Петербург, Невский пр., 41, в период с 22 августа 2024 по 23 августа 2024 г.</a:t>
            </a:r>
          </a:p>
          <a:p>
            <a:pPr marL="540000" indent="0">
              <a:spcBef>
                <a:spcPct val="0"/>
              </a:spcBef>
              <a:buNone/>
            </a:pPr>
            <a:endParaRPr lang="ru-RU" sz="3000" b="1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  <a:p>
            <a:pPr marL="540000" indent="0">
              <a:spcBef>
                <a:spcPct val="0"/>
              </a:spcBef>
              <a:buNone/>
            </a:pP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3.3. Благотворитель в течение 10 (десяти) рабочих дней после окончания периода продажи товара, указанного в п. 2.1. Договора, направляет </a:t>
            </a:r>
            <a:r>
              <a:rPr lang="ru-RU" sz="3000" dirty="0" err="1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Благополучателю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отчет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в письменном или электронном виде, в котором отражаются 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количество и стоимость реализованного товара, а также размер благотворительного пожертвования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, подлежащий перечислению </a:t>
            </a:r>
            <a:r>
              <a:rPr lang="ru-RU" sz="3000" dirty="0" err="1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Благополучателю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65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513" y="1385949"/>
            <a:ext cx="9705614" cy="1714500"/>
          </a:xfrm>
        </p:spPr>
        <p:txBody>
          <a:bodyPr>
            <a:no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Округление</a:t>
            </a:r>
            <a:r>
              <a:rPr lang="ru-RU" sz="7200" b="1" dirty="0">
                <a:latin typeface="Cambria" pitchFamily="18" charset="0"/>
              </a:rPr>
              <a:t>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чеков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07513" y="5827544"/>
            <a:ext cx="8831766" cy="104877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marL="1114425" indent="-1114425" defTabSz="1371600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6000" b="1" kern="12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Агентский договор</a:t>
            </a:r>
          </a:p>
          <a:p>
            <a:pPr marL="1114425" indent="-1114425" defTabSz="1371600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6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Оферта</a:t>
            </a:r>
          </a:p>
          <a:p>
            <a:pPr marL="1114425" indent="-1114425" defTabSz="1371600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6000" b="1" kern="12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Отчетность</a:t>
            </a:r>
            <a:br>
              <a:rPr lang="ru-RU" sz="6000" b="1" kern="12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</a:br>
            <a:endParaRPr lang="ru-RU" sz="6000" b="1" kern="1200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218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260" y="419449"/>
            <a:ext cx="9708540" cy="1714500"/>
          </a:xfrm>
        </p:spPr>
        <p:txBody>
          <a:bodyPr>
            <a:no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Округление</a:t>
            </a:r>
            <a:r>
              <a:rPr lang="ru-RU" sz="7200" b="1" dirty="0">
                <a:latin typeface="Cambria" pitchFamily="18" charset="0"/>
              </a:rPr>
              <a:t>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чеков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8291" y="3650852"/>
            <a:ext cx="1553836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ambria" panose="02040503050406030204" pitchFamily="18" charset="0"/>
              </a:rPr>
              <a:t>2.1. Благотворитель совершает акцепт (принятие) оферты </a:t>
            </a:r>
            <a:r>
              <a:rPr lang="ru-RU" sz="2800" b="1" dirty="0">
                <a:latin typeface="Cambria" panose="02040503050406030204" pitchFamily="18" charset="0"/>
              </a:rPr>
              <a:t>посредством перечисления (внесения) денежных средств – пожертвования в кассу либо на банковский счет ООО «____________» (</a:t>
            </a:r>
            <a:r>
              <a:rPr lang="ru-RU" sz="2800" b="1" dirty="0" err="1">
                <a:latin typeface="Cambria" panose="02040503050406030204" pitchFamily="18" charset="0"/>
              </a:rPr>
              <a:t>ОГРН</a:t>
            </a:r>
            <a:r>
              <a:rPr lang="ru-RU" sz="2800" b="1" dirty="0">
                <a:latin typeface="Cambria" panose="02040503050406030204" pitchFamily="18" charset="0"/>
              </a:rPr>
              <a:t> ___________) – агента Фонда</a:t>
            </a:r>
            <a:r>
              <a:rPr lang="ru-RU" sz="2800" dirty="0">
                <a:latin typeface="Cambria" panose="02040503050406030204" pitchFamily="18" charset="0"/>
              </a:rPr>
              <a:t> (далее – Агент), реквизиты которого указаны в разделе 6 оферты. Агент осуществляет сбор пожертвований и последующее перечисление их в Фонд на основании заключенного между Агентом и Фондом агентского договора.</a:t>
            </a:r>
          </a:p>
          <a:p>
            <a:pPr algn="just">
              <a:spcAft>
                <a:spcPts val="1800"/>
              </a:spcAft>
            </a:pPr>
            <a:r>
              <a:rPr lang="ru-RU" sz="2800" dirty="0">
                <a:latin typeface="Cambria" panose="02040503050406030204" pitchFamily="18" charset="0"/>
              </a:rPr>
              <a:t>2.2. В результате акцепта оферты благотворитель и Фонд заключают договор пожертвования на нижеприведенных условиях.</a:t>
            </a:r>
          </a:p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7885" y="2526035"/>
            <a:ext cx="26965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spcBef>
                <a:spcPct val="0"/>
              </a:spcBef>
              <a:defRPr/>
            </a:pPr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Оферта</a:t>
            </a:r>
          </a:p>
        </p:txBody>
      </p:sp>
    </p:spTree>
    <p:extLst>
      <p:ext uri="{BB962C8B-B14F-4D97-AF65-F5344CB8AC3E}">
        <p14:creationId xmlns:p14="http://schemas.microsoft.com/office/powerpoint/2010/main" val="213903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Изменение назначения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6834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621992"/>
            <a:ext cx="15403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Невозможность изменить назначение пожертвованного имущества без согласия жертвователя не означает, что на такое имущество не может быть обращено взыскание по обязательствам получателя пожертвования (см. постановление Четырнадцатого ААС от 08.07.2015 N 14АП-4644/15).</a:t>
            </a: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0742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Отмена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621088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2647720"/>
            <a:ext cx="1540305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Использование пожертвованного имущества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не в соответствии с указанным жертвователем назначением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или изменение этого назначения без согласования дает право жертвователю и его наследникам требовать отмены пожертвования (п. 5 ст. 582 ГК РФ). </a:t>
            </a:r>
          </a:p>
          <a:p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При расторжении договора пожертвования по данному основанию жертвователь должен доказать факт нецелевого использования пожертвованного имущества, а получатель пожертвования - отсутствие своей вины, если такое использование имело место быть. </a:t>
            </a:r>
          </a:p>
          <a:p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Montserrat"/>
              </a:rPr>
              <a:t>Обязательна ли отчетность?</a:t>
            </a:r>
          </a:p>
        </p:txBody>
      </p:sp>
    </p:spTree>
    <p:extLst>
      <p:ext uri="{BB962C8B-B14F-4D97-AF65-F5344CB8AC3E}">
        <p14:creationId xmlns:p14="http://schemas.microsoft.com/office/powerpoint/2010/main" val="273669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Отмена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9120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3624465"/>
            <a:ext cx="15403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При этом, само по себе непредставление отчетности о расходовании полученных средств не является достаточным доказательством нецелевого использования пожертвованных средств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(определение Московского городского суда от 18.06.2015 N 33-20883/15)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09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"/>
          </a:srgb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5650" y="1065205"/>
            <a:ext cx="8115524" cy="8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8"/>
          <p:cNvSpPr txBox="1"/>
          <p:nvPr/>
        </p:nvSpPr>
        <p:spPr>
          <a:xfrm>
            <a:off x="1038950" y="715600"/>
            <a:ext cx="90708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" sz="6400" b="1" i="0" u="none" strike="noStrike" cap="none" dirty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</a:t>
            </a:r>
            <a:r>
              <a:rPr lang="en" sz="6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 внимание</a:t>
            </a:r>
            <a:endParaRPr sz="64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48"/>
          <p:cNvSpPr txBox="1"/>
          <p:nvPr/>
        </p:nvSpPr>
        <p:spPr>
          <a:xfrm>
            <a:off x="1038950" y="6664422"/>
            <a:ext cx="83676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000" tIns="184000" rIns="184000" bIns="18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</a:t>
            </a:r>
            <a:endParaRPr sz="36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</a:t>
            </a:r>
            <a:r>
              <a:rPr lang="en-US" sz="3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vorobyevko</a:t>
            </a:r>
            <a:endParaRPr sz="36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950" y="4856892"/>
            <a:ext cx="67297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Montserrat"/>
                <a:sym typeface="Montserrat"/>
              </a:rPr>
              <a:t>Напишите, </a:t>
            </a:r>
          </a:p>
          <a:p>
            <a:r>
              <a:rPr lang="ru-RU" sz="4400" b="1" dirty="0">
                <a:latin typeface="Montserrat"/>
                <a:sym typeface="Montserrat"/>
              </a:rPr>
              <a:t>если будут вопросы!</a:t>
            </a:r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272" y="2293919"/>
            <a:ext cx="12282055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6000"/>
            </a:pPr>
            <a:r>
              <a:rPr lang="ru-RU" sz="6000" b="1" dirty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Обо мне</a:t>
            </a:r>
            <a:endParaRPr lang="ru-RU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юрист</a:t>
            </a:r>
          </a:p>
          <a:p>
            <a:pPr lvl="0">
              <a:buSzPts val="2800"/>
            </a:pPr>
            <a:endParaRPr lang="ru-RU" sz="2800" dirty="0">
              <a:solidFill>
                <a:srgbClr val="7D3F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lvl="0" indent="-368300">
              <a:lnSpc>
                <a:spcPct val="115000"/>
              </a:lnSpc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более 5 лет работы в секторе;</a:t>
            </a:r>
          </a:p>
          <a:p>
            <a:pPr marL="546100" lvl="0" indent="-368300">
              <a:lnSpc>
                <a:spcPct val="115000"/>
              </a:lnSpc>
              <a:spcBef>
                <a:spcPts val="2000"/>
              </a:spcBef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магистратура и аспирантура со специализацией на правовых проблемах деятельности НКО;</a:t>
            </a:r>
          </a:p>
          <a:p>
            <a:pPr marL="546100" lvl="0" indent="-368300">
              <a:lnSpc>
                <a:spcPct val="115000"/>
              </a:lnSpc>
              <a:spcBef>
                <a:spcPts val="2000"/>
              </a:spcBef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10 научных и 30 публицистических статей о юридических аспектах работы НКО;</a:t>
            </a:r>
          </a:p>
          <a:p>
            <a:pPr marL="546100" lvl="0" indent="-3683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волонтер </a:t>
            </a:r>
            <a:r>
              <a:rPr lang="ru-RU" sz="2800" dirty="0" err="1">
                <a:latin typeface="Montserrat"/>
                <a:ea typeface="Montserrat"/>
                <a:cs typeface="Montserrat"/>
                <a:sym typeface="Montserrat"/>
              </a:rPr>
              <a:t>ProCharity</a:t>
            </a: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 (293 выполненных задания НКО).</a:t>
            </a:r>
          </a:p>
        </p:txBody>
      </p:sp>
    </p:spTree>
    <p:extLst>
      <p:ext uri="{BB962C8B-B14F-4D97-AF65-F5344CB8AC3E}">
        <p14:creationId xmlns:p14="http://schemas.microsoft.com/office/powerpoint/2010/main" val="104811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6" y="73507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3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9709" y="3699164"/>
            <a:ext cx="6504710" cy="55071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18164" y="4478481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882" y="6129588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Дарение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2064" y="6026725"/>
            <a:ext cx="2956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1"/>
                </a:solidFill>
                <a:latin typeface="Montserrat"/>
                <a:sym typeface="Montserrat"/>
              </a:rPr>
              <a:t>Пожертво</a:t>
            </a:r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>
                <a:solidFill>
                  <a:schemeClr val="tx1"/>
                </a:solidFill>
                <a:latin typeface="Montserrat"/>
                <a:sym typeface="Montserrat"/>
              </a:rPr>
              <a:t>вание</a:t>
            </a: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0025" y="3832150"/>
            <a:ext cx="850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Пожертвование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– дарение вещи или права в общеполезных целях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0025" y="5455925"/>
            <a:ext cx="734207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безвозмездный характер</a:t>
            </a:r>
          </a:p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намерение одарить</a:t>
            </a:r>
          </a:p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общеполезная цель</a:t>
            </a: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Нельзя пожертвовать 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работы и услуги</a:t>
            </a:r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823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6" y="73507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4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0231" y="4073234"/>
            <a:ext cx="1338379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Отличие пожертвования от договора дарения – 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направленность воли сторон на 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достижение какой-либо общественно полезной цели 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в результате этого пожертвования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0231" y="6828016"/>
            <a:ext cx="137534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</a:rPr>
              <a:t>Пожертвование, как и дарение,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предполагает безвозмездность передачи имущества, то есть отсутствие какого-либо встречного предоставления со стороны лица, принимающего пожертвование. </a:t>
            </a:r>
          </a:p>
        </p:txBody>
      </p:sp>
    </p:spTree>
    <p:extLst>
      <p:ext uri="{BB962C8B-B14F-4D97-AF65-F5344CB8AC3E}">
        <p14:creationId xmlns:p14="http://schemas.microsoft.com/office/powerpoint/2010/main" val="72411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28" y="1148614"/>
            <a:ext cx="16459200" cy="1048772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Нецелевое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использование</a:t>
            </a:r>
            <a:b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</a:b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828" y="3691264"/>
            <a:ext cx="162455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В случае нецелевого использования пожертвований – вся их сумма признается внереализационным доходом и облагается налогом на прибыль (п. 14 ст. 251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РФ), а также начисляются пени (ст. 75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 на сумму недоимок и налагаются  штрафы (ст. 122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РФ).</a:t>
            </a:r>
          </a:p>
        </p:txBody>
      </p:sp>
    </p:spTree>
    <p:extLst>
      <p:ext uri="{BB962C8B-B14F-4D97-AF65-F5344CB8AC3E}">
        <p14:creationId xmlns:p14="http://schemas.microsoft.com/office/powerpoint/2010/main" val="126419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5821292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учету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261960"/>
            <a:ext cx="15403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Требование Налогового кодекса –</a:t>
            </a:r>
            <a:r>
              <a:rPr lang="en-US" sz="36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ведение раздельного учета, однако порядок учета не определен ни нормативными документами по бухгалтерскому учету, ни Налоговым кодексом. 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002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345557" y="464912"/>
            <a:ext cx="15821292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использованию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4" y="3098179"/>
            <a:ext cx="154030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</a:rPr>
              <a:t>Учет пожертвований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пожертвования учитываются отдельно от всех других поступлений;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пожертвования от иностранных источников должны учитываться отдельно от других пожертвований;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если у пожертвований есть особое целевое назначение (например, реализация конкретной программы), их выделяют в группу и ведут обособленный учет внутри нее;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если благотворитель установил специальные условия использования пожертвований (срок, ограничения на расходы и тому подобное), то учет расходов в рамках этого поступления также ведут раздельно.</a:t>
            </a:r>
            <a:endParaRPr lang="ru-RU" sz="44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. 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7396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45524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704215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8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3291" y="2910394"/>
            <a:ext cx="8356682" cy="7075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33718" y="4801647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586" y="3969994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Дарение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5868" y="6129588"/>
            <a:ext cx="2956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1"/>
                </a:solidFill>
                <a:latin typeface="Montserrat"/>
                <a:sym typeface="Montserrat"/>
              </a:rPr>
              <a:t>Пожертво</a:t>
            </a:r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>
                <a:solidFill>
                  <a:schemeClr val="tx1"/>
                </a:solidFill>
                <a:latin typeface="Montserrat"/>
                <a:sym typeface="Montserrat"/>
              </a:rPr>
              <a:t>вание</a:t>
            </a: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22127" y="4801647"/>
            <a:ext cx="3976255" cy="394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86150" y="6269333"/>
            <a:ext cx="1648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Грант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787527" y="5446594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1348" y="6729752"/>
            <a:ext cx="28985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1"/>
                </a:solidFill>
                <a:latin typeface="Montserrat"/>
                <a:sym typeface="Montserrat"/>
              </a:rPr>
              <a:t>Благотво</a:t>
            </a:r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>
                <a:solidFill>
                  <a:schemeClr val="tx1"/>
                </a:solidFill>
                <a:latin typeface="Montserrat"/>
                <a:sym typeface="Montserrat"/>
              </a:rPr>
              <a:t>рительная</a:t>
            </a: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помощь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898382" y="1395188"/>
            <a:ext cx="3976255" cy="394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70521" y="2745921"/>
            <a:ext cx="32319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Взнос </a:t>
            </a:r>
          </a:p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учредителя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539921" y="5985825"/>
            <a:ext cx="3976255" cy="394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5649" y="7420866"/>
            <a:ext cx="3680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Спонсорский </a:t>
            </a:r>
          </a:p>
          <a:p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val="44981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Форма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договора дарения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621088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77405" y="3505393"/>
            <a:ext cx="15252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tserrat"/>
              </a:rPr>
              <a:t>При оформлении договора дарения необходимо руководствоваться нормами, регулирующими порядок </a:t>
            </a:r>
            <a:r>
              <a:rPr lang="ru-RU" sz="3600" b="1" dirty="0">
                <a:latin typeface="Montserrat"/>
              </a:rPr>
              <a:t>заключения договора дарения</a:t>
            </a:r>
            <a:r>
              <a:rPr lang="ru-RU" sz="3600" dirty="0">
                <a:latin typeface="Montserrat"/>
              </a:rPr>
              <a:t>. </a:t>
            </a:r>
          </a:p>
          <a:p>
            <a:endParaRPr lang="ru-RU" sz="3600" dirty="0">
              <a:latin typeface="Montserrat"/>
            </a:endParaRPr>
          </a:p>
          <a:p>
            <a:r>
              <a:rPr lang="ru-RU" sz="3600" dirty="0">
                <a:latin typeface="Montserrat"/>
              </a:rPr>
              <a:t>Так, в случаях, когда пожертвование осуществляет юридическое лицо и сумма пожертвования превышает три тысячи рублей, договор должен быть заключен в письменной форме (п. 2 ст. 574 ГК РФ).</a:t>
            </a:r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04538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879</Words>
  <Application>Microsoft Office PowerPoint</Application>
  <PresentationFormat>Произвольный</PresentationFormat>
  <Paragraphs>124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Cambria</vt:lpstr>
      <vt:lpstr>Calibri</vt:lpstr>
      <vt:lpstr>Montserrat</vt:lpstr>
      <vt:lpstr>Arial</vt:lpstr>
      <vt:lpstr>Simple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Нецелевое использование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 пожертвований через сайт</vt:lpstr>
      <vt:lpstr>Привлечение ресурсов от бизнеса</vt:lpstr>
      <vt:lpstr>Процент от выручки</vt:lpstr>
      <vt:lpstr>Округление чеков</vt:lpstr>
      <vt:lpstr>Округление чеков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k.vorobyov</dc:creator>
  <cp:lastModifiedBy>Lenovo</cp:lastModifiedBy>
  <cp:revision>21</cp:revision>
  <dcterms:modified xsi:type="dcterms:W3CDTF">2024-06-13T07:42:45Z</dcterms:modified>
</cp:coreProperties>
</file>