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56" r:id="rId3"/>
    <p:sldId id="258" r:id="rId4"/>
    <p:sldId id="261" r:id="rId5"/>
    <p:sldId id="260" r:id="rId6"/>
    <p:sldId id="268" r:id="rId7"/>
    <p:sldId id="257" r:id="rId8"/>
    <p:sldId id="262" r:id="rId9"/>
    <p:sldId id="267" r:id="rId10"/>
    <p:sldId id="265" r:id="rId11"/>
    <p:sldId id="266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173"/>
    <a:srgbClr val="9E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2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94A9-0C48-4C5D-BF39-985927EA9A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8813-0AB5-49B3-A2DA-BD5D6A4FA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8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B8813-0AB5-49B3-A2DA-BD5D6A4FAE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7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0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7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3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2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5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9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0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EA40-F344-49BE-814F-04A8460D01B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A93C1-7E7F-4E75-A68F-F2206850DF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130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gbucr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BE10E-CF1F-AEFF-5B11-4094C9AA697C}"/>
              </a:ext>
            </a:extLst>
          </p:cNvPr>
          <p:cNvSpPr txBox="1"/>
          <p:nvPr/>
        </p:nvSpPr>
        <p:spPr>
          <a:xfrm>
            <a:off x="1810869" y="1595021"/>
            <a:ext cx="78261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60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br>
              <a:rPr lang="ru-RU" sz="60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профилактика </a:t>
            </a:r>
            <a:br>
              <a:rPr lang="ru-RU" sz="60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тугоухости у детей</a:t>
            </a:r>
            <a:endParaRPr lang="en-US" sz="6000" b="0" i="0" u="none" strike="noStrike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6000" b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6F8EB0-AA60-C241-4948-722C1FA062AF}"/>
              </a:ext>
            </a:extLst>
          </p:cNvPr>
          <p:cNvSpPr/>
          <p:nvPr/>
        </p:nvSpPr>
        <p:spPr>
          <a:xfrm>
            <a:off x="-134471" y="600635"/>
            <a:ext cx="13294659" cy="116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03AE72-70D8-A858-F8BF-B7AF6B370DAB}"/>
              </a:ext>
            </a:extLst>
          </p:cNvPr>
          <p:cNvSpPr/>
          <p:nvPr/>
        </p:nvSpPr>
        <p:spPr>
          <a:xfrm>
            <a:off x="-134471" y="6046694"/>
            <a:ext cx="13294659" cy="1165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30F9-D927-705F-F981-F8AD6650A73E}"/>
              </a:ext>
            </a:extLst>
          </p:cNvPr>
          <p:cNvSpPr txBox="1"/>
          <p:nvPr/>
        </p:nvSpPr>
        <p:spPr>
          <a:xfrm>
            <a:off x="1944173" y="4520932"/>
            <a:ext cx="755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Федеральное Государственное Бюджетное Учреждение Центр Реабилитации </a:t>
            </a:r>
          </a:p>
          <a:p>
            <a:pPr algn="ctr"/>
            <a:r>
              <a:rPr lang="ru-R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(для детей с нарушением слуха)</a:t>
            </a:r>
            <a:br>
              <a:rPr lang="ru-R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Министерства Здравоохранения Российской Федерации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7BBF6-04A7-E4CC-A112-86FAA0944DC8}"/>
              </a:ext>
            </a:extLst>
          </p:cNvPr>
          <p:cNvSpPr txBox="1"/>
          <p:nvPr/>
        </p:nvSpPr>
        <p:spPr>
          <a:xfrm>
            <a:off x="8914704" y="5243190"/>
            <a:ext cx="29328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Сурдолог-оториноларинголог</a:t>
            </a:r>
          </a:p>
          <a:p>
            <a:r>
              <a:rPr lang="ru-RU" sz="1600" dirty="0"/>
              <a:t>Жеренкова Вера Вячеславовна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5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7FB04-DBAA-D2CF-AE9D-96DB019FAC7D}"/>
              </a:ext>
            </a:extLst>
          </p:cNvPr>
          <p:cNvSpPr txBox="1"/>
          <p:nvPr/>
        </p:nvSpPr>
        <p:spPr>
          <a:xfrm>
            <a:off x="493059" y="251192"/>
            <a:ext cx="10883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Аудиологические и неаудиологические методы обследования</a:t>
            </a:r>
            <a:endParaRPr lang="ru-RU" sz="2800" b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Детей с заболеванием спектра аудиторных (слуховых) нейропатий</a:t>
            </a:r>
            <a:endParaRPr lang="ru-RU" sz="2800" b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/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4593D-849B-83B2-BDF6-57FFD93FB21B}"/>
              </a:ext>
            </a:extLst>
          </p:cNvPr>
          <p:cNvSpPr txBox="1"/>
          <p:nvPr/>
        </p:nvSpPr>
        <p:spPr>
          <a:xfrm>
            <a:off x="430305" y="2714052"/>
            <a:ext cx="5504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Обязательно:</a:t>
            </a:r>
            <a:endParaRPr lang="ru-RU" b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 Сурдопедагогическое тестирование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 Аудиометрия (по возрасту и уровню развития ребенка)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 Консультация невролога (последствия  перинатального поражения ЦНС, периферическая нейропатия, поражение  других ЧМН и </a:t>
            </a:r>
            <a:r>
              <a:rPr lang="ru-RU" sz="1800" b="0" i="0" u="none" strike="noStrike" dirty="0" err="1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пр</a:t>
            </a:r>
            <a:r>
              <a:rPr lang="ru-RU" sz="1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)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 Консультация офтальмолога (ретинопатия,  частичная атрофия зрительного нерва, офтальмоплегия и пр.)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3A638-35B7-DEE3-555F-6DE92060709C}"/>
              </a:ext>
            </a:extLst>
          </p:cNvPr>
          <p:cNvSpPr txBox="1"/>
          <p:nvPr/>
        </p:nvSpPr>
        <p:spPr>
          <a:xfrm>
            <a:off x="6218427" y="2171147"/>
            <a:ext cx="4973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По показаниям: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МРТ головного мозга с оценкой состояния структур внутреннего слухового прохода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Консультация генетика, генетическое обследование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Компьютерная томография височных костей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DC6C6-AB30-2093-0A9A-AE5A35602174}"/>
              </a:ext>
            </a:extLst>
          </p:cNvPr>
          <p:cNvSpPr txBox="1"/>
          <p:nvPr/>
        </p:nvSpPr>
        <p:spPr>
          <a:xfrm>
            <a:off x="6218427" y="4686853"/>
            <a:ext cx="5973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По показаниям и при возможности: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Электрокохлеография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Регистрация длинолатентных (корковых) слуховых вызванных потенциалов (ДСВП)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8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39432-B924-822A-28BB-82A581D91F91}"/>
              </a:ext>
            </a:extLst>
          </p:cNvPr>
          <p:cNvSpPr txBox="1"/>
          <p:nvPr/>
        </p:nvSpPr>
        <p:spPr>
          <a:xfrm>
            <a:off x="174813" y="708210"/>
            <a:ext cx="1184237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002060"/>
                </a:solidFill>
              </a:rPr>
              <a:t>I степень</a:t>
            </a:r>
            <a:r>
              <a:rPr lang="ru-RU" sz="2400" dirty="0"/>
              <a:t> тугоухости характеризуется незначительной, до 40 дБ, утратой слуха. То есть, человек с трудом разбирает тихую речь и шёпот, плохо воспринимает сказанное в шумной обстановке, не может слушать одновременно нескольких человек, если идёт общая беседа. Достаточно самого маломощного слухового аппарата, чтобы скорректировать эти проблемы со слухом.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</a:rPr>
              <a:t>II степень </a:t>
            </a:r>
            <a:r>
              <a:rPr lang="ru-RU" sz="2400" dirty="0"/>
              <a:t>тугоухости — потеря слуха в пределах 40-55 дБ. При лёгкой и умеренной степени тугоухости сложности с пониманием речи наблюдаются даже в спокойной, без мешающих шумов, обстановке. Фоновые шумы блокируют возможность расслышать речь. Такая тугоухость корректируется слуховыми аппаратами средней мощности.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</a:rPr>
              <a:t>III степень</a:t>
            </a:r>
            <a:r>
              <a:rPr lang="ru-RU" sz="2400" dirty="0"/>
              <a:t> тугоухости — средняя. Шёпот не слышен вообще, обычная речь средней громкости — только если подойти на три метра и ближе. Громкие звуки вроде автомобильных гудков, криков, сирен слышны в пределах нормы. Нужен аппарат средней мощности или ещё мощнее.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</a:rPr>
              <a:t>IV степень </a:t>
            </a:r>
            <a:r>
              <a:rPr lang="ru-RU" sz="2400" dirty="0"/>
              <a:t>тугоухости – утрата слуха от 71 до 90 дБ, глубокая тугоухость. Речь можно кое-как расслышать с расстояния метра, но не каждое слово будет ясно. Даже громкие звуки не ощущаются. Нужны мощные и даже сверхмощные слуховые аппараты.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24127-1A0D-85C6-F51E-A1CE98AB5D04}"/>
              </a:ext>
            </a:extLst>
          </p:cNvPr>
          <p:cNvSpPr txBox="1"/>
          <p:nvPr/>
        </p:nvSpPr>
        <p:spPr>
          <a:xfrm>
            <a:off x="3099154" y="0"/>
            <a:ext cx="59936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Слухопротезирование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52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Рисунок 4">
            <a:extLst>
              <a:ext uri="{FF2B5EF4-FFF2-40B4-BE49-F238E27FC236}">
                <a16:creationId xmlns:a16="http://schemas.microsoft.com/office/drawing/2014/main" id="{BEE5DB97-F7FE-D6B5-F50F-5F7622F8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1" y="1281794"/>
            <a:ext cx="4758299" cy="5156843"/>
          </a:xfrm>
          <a:prstGeom prst="rect">
            <a:avLst/>
          </a:prstGeom>
          <a:ln w="3175">
            <a:solidFill>
              <a:srgbClr val="41414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D15AC-687B-5A16-CB39-D666D6200CFB}"/>
              </a:ext>
            </a:extLst>
          </p:cNvPr>
          <p:cNvSpPr txBox="1"/>
          <p:nvPr/>
        </p:nvSpPr>
        <p:spPr>
          <a:xfrm>
            <a:off x="140816" y="318068"/>
            <a:ext cx="12051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АУТОСОМНО-ДОМИНАНТНЫЙ ТИП НАСЛЕДОВАНИЯ</a:t>
            </a:r>
            <a:endParaRPr lang="ru-RU" sz="3600" dirty="0"/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65442EBE-70C8-55FD-9D6E-2BDAD7950521}"/>
              </a:ext>
            </a:extLst>
          </p:cNvPr>
          <p:cNvSpPr txBox="1"/>
          <p:nvPr/>
        </p:nvSpPr>
        <p:spPr>
          <a:xfrm>
            <a:off x="5809227" y="1344388"/>
            <a:ext cx="5134718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послеречевая,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поздняя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редко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доречевая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Прогрессирующая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редко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стабильная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от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легкой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детстве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юности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, до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тяжелой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зрелости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старости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не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зависит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от 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генотипа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4">
                    <a:lumMod val="50000"/>
                  </a:schemeClr>
                </a:solidFill>
              </a:rPr>
              <a:t>партнера</a:t>
            </a:r>
            <a:endParaRPr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4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9" descr="Объект 9">
            <a:extLst>
              <a:ext uri="{FF2B5EF4-FFF2-40B4-BE49-F238E27FC236}">
                <a16:creationId xmlns:a16="http://schemas.microsoft.com/office/drawing/2014/main" id="{2E5E063B-5FB8-799C-D223-DCB121CC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2" y="1299883"/>
            <a:ext cx="5452827" cy="5145741"/>
          </a:xfrm>
          <a:prstGeom prst="rect">
            <a:avLst/>
          </a:prstGeom>
          <a:ln w="3175">
            <a:solidFill>
              <a:srgbClr val="41414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1E8C6-95D5-DF89-3B8B-FAB3AFF00DE1}"/>
              </a:ext>
            </a:extLst>
          </p:cNvPr>
          <p:cNvSpPr txBox="1"/>
          <p:nvPr/>
        </p:nvSpPr>
        <p:spPr>
          <a:xfrm>
            <a:off x="107277" y="164950"/>
            <a:ext cx="1197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АУТОСОМНО-РЕЦЕССИВНЫЙ ТИП НАСЛЕДОВАНИЯ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A160F0A-D205-D967-6AB3-55DDBEE17F69}"/>
              </a:ext>
            </a:extLst>
          </p:cNvPr>
          <p:cNvSpPr txBox="1"/>
          <p:nvPr/>
        </p:nvSpPr>
        <p:spPr>
          <a:xfrm>
            <a:off x="6015318" y="913095"/>
            <a:ext cx="5385326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врожденный характер и тяжелые формы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мутации в двух аллелях гена (гомозиготы и компаундные гетерозиготы)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носители здоровы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болеют сибсы (братья и сестры), дальние родственники, родители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кровнородственные браки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может не быть родственников с заболеванием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болеют и мужчины, и женщины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зависит от  генотипа партнера</a:t>
            </a:r>
          </a:p>
          <a:p>
            <a:pPr marL="285750" indent="-285750">
              <a:buSzPct val="100000"/>
              <a:buFont typeface="Arial"/>
              <a:buChar char="•"/>
              <a:defRPr sz="2000"/>
            </a:pPr>
            <a:r>
              <a:rPr lang="ru-RU" sz="2000" b="1" dirty="0"/>
              <a:t>риск 25% в браке носителей</a:t>
            </a:r>
          </a:p>
        </p:txBody>
      </p:sp>
    </p:spTree>
    <p:extLst>
      <p:ext uri="{BB962C8B-B14F-4D97-AF65-F5344CB8AC3E}">
        <p14:creationId xmlns:p14="http://schemas.microsoft.com/office/powerpoint/2010/main" val="233319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FE8E9-646F-B610-4E84-528B322E8BE0}"/>
              </a:ext>
            </a:extLst>
          </p:cNvPr>
          <p:cNvSpPr txBox="1"/>
          <p:nvPr/>
        </p:nvSpPr>
        <p:spPr>
          <a:xfrm>
            <a:off x="249768" y="213305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</a:rPr>
              <a:t>Федеральное Государственное Бюджетное Учреждение </a:t>
            </a:r>
            <a:r>
              <a:rPr lang="ru-RU" sz="3600" b="1" i="1" dirty="0">
                <a:solidFill>
                  <a:srgbClr val="002060"/>
                </a:solidFill>
              </a:rPr>
              <a:t>Центр реабилитации (для детей с нарушением слуха) </a:t>
            </a:r>
            <a:r>
              <a:rPr lang="ru-RU" sz="3600" i="1" dirty="0">
                <a:solidFill>
                  <a:srgbClr val="002060"/>
                </a:solidFill>
              </a:rPr>
              <a:t>Министерства Здравоохранения Российской Федерации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47982-1DA8-5D0A-151E-790D37E0B10A}"/>
              </a:ext>
            </a:extLst>
          </p:cNvPr>
          <p:cNvSpPr txBox="1"/>
          <p:nvPr/>
        </p:nvSpPr>
        <p:spPr>
          <a:xfrm>
            <a:off x="3415553" y="2357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F9EE7-6C4B-4314-8770-4DC3AAFF4715}"/>
              </a:ext>
            </a:extLst>
          </p:cNvPr>
          <p:cNvSpPr txBox="1"/>
          <p:nvPr/>
        </p:nvSpPr>
        <p:spPr>
          <a:xfrm>
            <a:off x="1577244" y="2308245"/>
            <a:ext cx="543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+7 (499) 271-71-77 секретарь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+7 (499) 271-71-76 госпитализация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+7 (495) 841-58-17 регистратура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C9447-C3A0-4451-90D1-892118D317E1}"/>
              </a:ext>
            </a:extLst>
          </p:cNvPr>
          <p:cNvSpPr txBox="1"/>
          <p:nvPr/>
        </p:nvSpPr>
        <p:spPr>
          <a:xfrm>
            <a:off x="1690253" y="3914438"/>
            <a:ext cx="3974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108841, г. Москва, г. Троицк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ул. Нагибина, д. 4, стр. 1</a:t>
            </a:r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4907F91B-7E77-49D1-B5C9-3BA89EF3F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18" l="10000" r="90000">
                        <a14:foregroundMark x1="31515" y1="9773" x2="43939" y2="2273"/>
                        <a14:foregroundMark x1="43939" y1="2273" x2="57121" y2="1364"/>
                        <a14:foregroundMark x1="57121" y1="1364" x2="65303" y2="10682"/>
                        <a14:foregroundMark x1="65303" y1="10682" x2="40909" y2="14545"/>
                        <a14:foregroundMark x1="40909" y1="14545" x2="32424" y2="10682"/>
                        <a14:foregroundMark x1="32424" y1="10682" x2="32424" y2="10682"/>
                        <a14:foregroundMark x1="53788" y1="62500" x2="37121" y2="61591"/>
                        <a14:foregroundMark x1="37121" y1="61591" x2="27273" y2="68409"/>
                        <a14:foregroundMark x1="27273" y1="68409" x2="29394" y2="86136"/>
                        <a14:foregroundMark x1="29394" y1="86136" x2="40000" y2="92727"/>
                        <a14:foregroundMark x1="40000" y1="92727" x2="56970" y2="92955"/>
                        <a14:foregroundMark x1="56970" y1="92955" x2="68182" y2="86364"/>
                        <a14:foregroundMark x1="68182" y1="86364" x2="58788" y2="66364"/>
                        <a14:foregroundMark x1="58788" y1="66364" x2="50909" y2="61591"/>
                        <a14:foregroundMark x1="60000" y1="64773" x2="64242" y2="79545"/>
                        <a14:foregroundMark x1="64242" y1="79545" x2="63939" y2="65909"/>
                        <a14:foregroundMark x1="63939" y1="65909" x2="58788" y2="64091"/>
                        <a14:foregroundMark x1="56970" y1="69773" x2="44697" y2="62955"/>
                        <a14:foregroundMark x1="44697" y1="62955" x2="47576" y2="76364"/>
                        <a14:foregroundMark x1="47576" y1="76364" x2="55455" y2="83864"/>
                        <a14:foregroundMark x1="55455" y1="83864" x2="63333" y2="76136"/>
                        <a14:foregroundMark x1="63333" y1="76136" x2="60000" y2="70909"/>
                        <a14:foregroundMark x1="52576" y1="227" x2="52121" y2="227"/>
                        <a14:foregroundMark x1="38636" y1="96818" x2="47424" y2="99773"/>
                        <a14:foregroundMark x1="47424" y1="99773" x2="59545" y2="96818"/>
                        <a14:foregroundMark x1="59545" y1="96818" x2="39545" y2="9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3" y="2542012"/>
            <a:ext cx="1115241" cy="74349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4002C3-512E-43BF-A31A-47E85AF4BF72}"/>
              </a:ext>
            </a:extLst>
          </p:cNvPr>
          <p:cNvSpPr txBox="1"/>
          <p:nvPr/>
        </p:nvSpPr>
        <p:spPr>
          <a:xfrm>
            <a:off x="1688370" y="553669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Режим работы стационара: круглосуточно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График работы КДО: пн.—пт. 8:30-16:00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9FDDB2-18BE-4276-A837-1F17645C95B3}"/>
              </a:ext>
            </a:extLst>
          </p:cNvPr>
          <p:cNvSpPr txBox="1"/>
          <p:nvPr/>
        </p:nvSpPr>
        <p:spPr>
          <a:xfrm>
            <a:off x="1688370" y="5049518"/>
            <a:ext cx="2196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info@fgbucr.ru</a:t>
            </a:r>
          </a:p>
        </p:txBody>
      </p:sp>
      <p:pic>
        <p:nvPicPr>
          <p:cNvPr id="32" name="Объект 31">
            <a:extLst>
              <a:ext uri="{FF2B5EF4-FFF2-40B4-BE49-F238E27FC236}">
                <a16:creationId xmlns:a16="http://schemas.microsoft.com/office/drawing/2014/main" id="{92F734EF-B114-4A07-B1A5-1C64B1FBE1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9894" r="11454" b="20198"/>
          <a:stretch/>
        </p:blipFill>
        <p:spPr>
          <a:xfrm>
            <a:off x="520335" y="4982813"/>
            <a:ext cx="793867" cy="609413"/>
          </a:xfr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CBA429-BBB2-4AC4-A4C5-727457C8A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3" y="3640344"/>
            <a:ext cx="911039" cy="9876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F987A99-AADA-4842-A0E1-734EF61B7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37" y="5387330"/>
            <a:ext cx="1206562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1EFD4EE1-749D-F133-34E0-FF6B761904DA}"/>
              </a:ext>
            </a:extLst>
          </p:cNvPr>
          <p:cNvSpPr/>
          <p:nvPr/>
        </p:nvSpPr>
        <p:spPr>
          <a:xfrm>
            <a:off x="448235" y="1972235"/>
            <a:ext cx="259977" cy="2241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1D538A-7C14-A232-415E-0CD0C2142DD0}"/>
              </a:ext>
            </a:extLst>
          </p:cNvPr>
          <p:cNvSpPr/>
          <p:nvPr/>
        </p:nvSpPr>
        <p:spPr>
          <a:xfrm>
            <a:off x="448235" y="4312024"/>
            <a:ext cx="259977" cy="2241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89787-ECF8-4121-9F9B-9133EE38E7BE}"/>
              </a:ext>
            </a:extLst>
          </p:cNvPr>
          <p:cNvSpPr txBox="1"/>
          <p:nvPr/>
        </p:nvSpPr>
        <p:spPr>
          <a:xfrm>
            <a:off x="553725" y="1390706"/>
            <a:ext cx="63073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800" b="0" i="0" dirty="0">
                <a:solidFill>
                  <a:srgbClr val="2C2D2E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•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466 млн. людей страдают от нарушения слуха,</a:t>
            </a:r>
            <a:b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более 30 млн. составляют дети</a:t>
            </a:r>
            <a:endParaRPr lang="en-US" sz="28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b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•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число нарушений слуха</a:t>
            </a:r>
            <a:b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удваивается каждые 10 лет</a:t>
            </a:r>
            <a:b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67355CD-50BD-1D81-CCF3-6F80CA4DE318}"/>
              </a:ext>
            </a:extLst>
          </p:cNvPr>
          <p:cNvSpPr/>
          <p:nvPr/>
        </p:nvSpPr>
        <p:spPr>
          <a:xfrm>
            <a:off x="8425576" y="3473514"/>
            <a:ext cx="1792940" cy="174379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630 </a:t>
            </a:r>
            <a:r>
              <a:rPr lang="ru-RU" sz="2400" dirty="0" err="1"/>
              <a:t>млн</a:t>
            </a:r>
            <a:endParaRPr lang="ru-RU" sz="2400" dirty="0"/>
          </a:p>
          <a:p>
            <a:pPr algn="ctr"/>
            <a:r>
              <a:rPr lang="ru-RU" sz="2400" dirty="0"/>
              <a:t>человек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88BF4DF-87DF-3664-A00C-C158484D36AC}"/>
              </a:ext>
            </a:extLst>
          </p:cNvPr>
          <p:cNvSpPr/>
          <p:nvPr/>
        </p:nvSpPr>
        <p:spPr>
          <a:xfrm>
            <a:off x="6670988" y="4312024"/>
            <a:ext cx="1764879" cy="16117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466 </a:t>
            </a:r>
            <a:r>
              <a:rPr lang="ru-RU" sz="2400" dirty="0"/>
              <a:t>млн</a:t>
            </a:r>
          </a:p>
          <a:p>
            <a:pPr algn="ctr"/>
            <a:r>
              <a:rPr lang="ru-RU" sz="2400" dirty="0"/>
              <a:t>человек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24E230-6006-1A0F-9507-A2AF7A945F12}"/>
              </a:ext>
            </a:extLst>
          </p:cNvPr>
          <p:cNvSpPr/>
          <p:nvPr/>
        </p:nvSpPr>
        <p:spPr>
          <a:xfrm>
            <a:off x="10000346" y="2511126"/>
            <a:ext cx="2065113" cy="20099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900 </a:t>
            </a:r>
            <a:r>
              <a:rPr lang="ru-RU" sz="2800" dirty="0" err="1"/>
              <a:t>млн</a:t>
            </a:r>
            <a:endParaRPr lang="ru-RU" sz="2800" dirty="0"/>
          </a:p>
          <a:p>
            <a:pPr algn="ctr"/>
            <a:r>
              <a:rPr lang="ru-RU" sz="2800" dirty="0"/>
              <a:t>человек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4D86F-2145-60AB-15CF-B3A4B7296C72}"/>
              </a:ext>
            </a:extLst>
          </p:cNvPr>
          <p:cNvSpPr txBox="1"/>
          <p:nvPr/>
        </p:nvSpPr>
        <p:spPr>
          <a:xfrm>
            <a:off x="2977560" y="322848"/>
            <a:ext cx="8173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2 - 4 % населения земного шара имеют</a:t>
            </a:r>
            <a:br>
              <a:rPr lang="ru-RU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слуха</a:t>
            </a:r>
            <a:endParaRPr lang="en-US" sz="3200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1B0AF9DB-5715-4AF6-2338-9D97EAA24B57}"/>
              </a:ext>
            </a:extLst>
          </p:cNvPr>
          <p:cNvSpPr/>
          <p:nvPr/>
        </p:nvSpPr>
        <p:spPr>
          <a:xfrm>
            <a:off x="6930180" y="3599395"/>
            <a:ext cx="1287517" cy="668115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2020</a:t>
            </a:r>
            <a:endParaRPr lang="ru-RU" sz="3200" dirty="0"/>
          </a:p>
        </p:txBody>
      </p:sp>
      <p:sp>
        <p:nvSpPr>
          <p:cNvPr id="14" name="Блок-схема: знак завершения 13">
            <a:extLst>
              <a:ext uri="{FF2B5EF4-FFF2-40B4-BE49-F238E27FC236}">
                <a16:creationId xmlns:a16="http://schemas.microsoft.com/office/drawing/2014/main" id="{36FC1F9E-710C-8A01-01BF-313A0B751B5C}"/>
              </a:ext>
            </a:extLst>
          </p:cNvPr>
          <p:cNvSpPr/>
          <p:nvPr/>
        </p:nvSpPr>
        <p:spPr>
          <a:xfrm>
            <a:off x="8503544" y="2760885"/>
            <a:ext cx="1287517" cy="668115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2030</a:t>
            </a:r>
            <a:endParaRPr lang="ru-RU" sz="3200" dirty="0"/>
          </a:p>
        </p:txBody>
      </p:sp>
      <p:sp>
        <p:nvSpPr>
          <p:cNvPr id="15" name="Блок-схема: знак завершения 14">
            <a:extLst>
              <a:ext uri="{FF2B5EF4-FFF2-40B4-BE49-F238E27FC236}">
                <a16:creationId xmlns:a16="http://schemas.microsoft.com/office/drawing/2014/main" id="{1B0AF9DB-5715-4AF6-2338-9D97EAA24B57}"/>
              </a:ext>
            </a:extLst>
          </p:cNvPr>
          <p:cNvSpPr/>
          <p:nvPr/>
        </p:nvSpPr>
        <p:spPr>
          <a:xfrm>
            <a:off x="10389143" y="1843011"/>
            <a:ext cx="1287517" cy="66811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2050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Сердце 15">
            <a:extLst>
              <a:ext uri="{FF2B5EF4-FFF2-40B4-BE49-F238E27FC236}">
                <a16:creationId xmlns:a16="http://schemas.microsoft.com/office/drawing/2014/main" id="{A23763CA-8455-CFB0-3AB4-CE39E2F6B606}"/>
              </a:ext>
            </a:extLst>
          </p:cNvPr>
          <p:cNvSpPr/>
          <p:nvPr/>
        </p:nvSpPr>
        <p:spPr>
          <a:xfrm>
            <a:off x="11150816" y="5923728"/>
            <a:ext cx="809475" cy="754978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93E0E-A651-8672-6239-E91F3E6D2EB5}"/>
              </a:ext>
            </a:extLst>
          </p:cNvPr>
          <p:cNvSpPr txBox="1"/>
          <p:nvPr/>
        </p:nvSpPr>
        <p:spPr>
          <a:xfrm>
            <a:off x="5921447" y="1313108"/>
            <a:ext cx="5634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нарушений слуха</a:t>
            </a:r>
            <a:r>
              <a:rPr lang="ru-RU" sz="1800" b="0" i="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</a:rPr>
              <a:t>:</a:t>
            </a:r>
            <a:endParaRPr lang="ru-RU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4771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602BD-9014-55DA-5C3B-AF53F4C49CDF}"/>
              </a:ext>
            </a:extLst>
          </p:cNvPr>
          <p:cNvSpPr txBox="1"/>
          <p:nvPr/>
        </p:nvSpPr>
        <p:spPr>
          <a:xfrm>
            <a:off x="1266444" y="428691"/>
            <a:ext cx="96591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400" b="1" i="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Классификация тугоухости</a:t>
            </a:r>
            <a:endParaRPr lang="ru-RU" sz="4400" b="1" dirty="0">
              <a:solidFill>
                <a:srgbClr val="002060"/>
              </a:solidFill>
              <a:effectLst/>
            </a:endParaRPr>
          </a:p>
          <a:p>
            <a:pPr algn="ctr"/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0A6DA-7D0C-6D72-9BBF-FE57C8301D5A}"/>
              </a:ext>
            </a:extLst>
          </p:cNvPr>
          <p:cNvSpPr txBox="1"/>
          <p:nvPr/>
        </p:nvSpPr>
        <p:spPr>
          <a:xfrm>
            <a:off x="331156" y="1410355"/>
            <a:ext cx="1132296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В зависимости от локализации повреждения в слуховом анализаторе принято выделять: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нейросенсорную (сенсоневральную) тугоухость, развивающуюся вследствие поражения внутреннего уха, слухового нерва или центральных отделов слухового анализатора.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кондуктивную тугоухость, развивающуюся вследствие поражения наружного уха, барабанной перепонки и среднего уха (слуховых косточек).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смешанную тугоухость, при которой одновременно нарушаются функции звукопроведения и звуковосприятия.</a:t>
            </a:r>
          </a:p>
          <a:p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56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6A50DD-43C2-5133-7639-55794A56E29D}"/>
              </a:ext>
            </a:extLst>
          </p:cNvPr>
          <p:cNvSpPr txBox="1"/>
          <p:nvPr/>
        </p:nvSpPr>
        <p:spPr>
          <a:xfrm>
            <a:off x="502023" y="227710"/>
            <a:ext cx="107373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3600" b="1" u="none" strike="noStrike" dirty="0">
                <a:solidFill>
                  <a:srgbClr val="3B1173"/>
                </a:solidFill>
                <a:effectLst/>
                <a:latin typeface="Franklin Gothic Demi Cond" panose="020B0706030402020204" pitchFamily="34" charset="0"/>
              </a:rPr>
              <a:t>Степень тяжести тугоухости у детей оценивается на основании данны</a:t>
            </a:r>
            <a:r>
              <a:rPr lang="ru-RU" sz="3600" b="1" dirty="0">
                <a:solidFill>
                  <a:srgbClr val="3B1173"/>
                </a:solidFill>
                <a:latin typeface="Franklin Gothic Demi Cond" panose="020B0706030402020204" pitchFamily="34" charset="0"/>
              </a:rPr>
              <a:t>х </a:t>
            </a:r>
            <a:r>
              <a:rPr lang="ru-RU" sz="3600" b="1" u="none" strike="noStrike" dirty="0">
                <a:solidFill>
                  <a:srgbClr val="3B1173"/>
                </a:solidFill>
                <a:effectLst/>
                <a:latin typeface="Franklin Gothic Demi Cond" panose="020B0706030402020204" pitchFamily="34" charset="0"/>
              </a:rPr>
              <a:t>тональной (игровой) аудиометрии</a:t>
            </a:r>
            <a:r>
              <a:rPr lang="ru-RU" sz="2800" b="0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Montserrat" panose="00000500000000000000" pitchFamily="2" charset="-52"/>
              </a:rPr>
              <a:t>:</a:t>
            </a:r>
            <a:endParaRPr lang="ru-RU" sz="2800" b="0" dirty="0"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algn="ctr"/>
            <a:br>
              <a:rPr lang="ru-RU" dirty="0"/>
            </a:br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CB339-7FDE-B288-62E8-F7FBA8C58471}"/>
              </a:ext>
            </a:extLst>
          </p:cNvPr>
          <p:cNvSpPr txBox="1"/>
          <p:nvPr/>
        </p:nvSpPr>
        <p:spPr>
          <a:xfrm>
            <a:off x="285705" y="1714212"/>
            <a:ext cx="116205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1 степень (26-40 дБ) – ребенок слышит разговорную речь с расстояния 4-6 м, шепотную речь – с расстояния 1-3 м; не различает речь на фоне постороннего шума, удаленную речь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2 степень (41-55 дБ) – ребенок различает разговорную речь только с расстояния 2-4 м, шепотную речь – с расстояния 1 м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3 степень (56-70 дБ) – ребенок слышит разговорную речь только с расстояния 1-2 м; шепотная речь становится неразличимой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4 степень (71-90 дБ) – ребенок не различает разговорную речь.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  <a:t>Повышение слухового порога выше 91 дБ расценивается как глухота.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996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21ADF5-4DAF-9FD5-15CB-866D2B52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1" y="405318"/>
            <a:ext cx="10870267" cy="60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4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lipse_screening..jpg">
            <a:extLst>
              <a:ext uri="{FF2B5EF4-FFF2-40B4-BE49-F238E27FC236}">
                <a16:creationId xmlns:a16="http://schemas.microsoft.com/office/drawing/2014/main" id="{0AD5AC26-4073-F511-B323-10D896346E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843" y="3968609"/>
            <a:ext cx="3286148" cy="21431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ABC7B47-6D38-9F93-2003-77F5267AAA37}"/>
              </a:ext>
            </a:extLst>
          </p:cNvPr>
          <p:cNvSpPr txBox="1">
            <a:spLocks/>
          </p:cNvSpPr>
          <p:nvPr/>
        </p:nvSpPr>
        <p:spPr>
          <a:xfrm>
            <a:off x="1004697" y="576072"/>
            <a:ext cx="8229600" cy="619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sz="2400" b="1" dirty="0"/>
              <a:t>                      </a:t>
            </a:r>
            <a:r>
              <a:rPr lang="en-US" sz="2400" b="1" dirty="0"/>
              <a:t>I</a:t>
            </a:r>
            <a:r>
              <a:rPr lang="ru-RU" sz="2400" b="1" dirty="0"/>
              <a:t> этап </a:t>
            </a:r>
          </a:p>
          <a:p>
            <a:pPr>
              <a:buFont typeface="Arial" charset="0"/>
              <a:buNone/>
            </a:pPr>
            <a:r>
              <a:rPr lang="ru-RU" sz="1800" dirty="0"/>
              <a:t>            </a:t>
            </a:r>
            <a:r>
              <a:rPr lang="ru-RU" sz="2400" dirty="0"/>
              <a:t>регистрация ОАЭ в роддоме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C527A7-4A39-5DCC-E4A0-EC49D0773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3" t="16601" r="16323" b="16764"/>
          <a:stretch/>
        </p:blipFill>
        <p:spPr>
          <a:xfrm>
            <a:off x="1004697" y="0"/>
            <a:ext cx="9683048" cy="693258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EE3520-A28D-AC5D-ADE5-6D83BD887C85}"/>
              </a:ext>
            </a:extLst>
          </p:cNvPr>
          <p:cNvSpPr/>
          <p:nvPr/>
        </p:nvSpPr>
        <p:spPr>
          <a:xfrm>
            <a:off x="7611035" y="5414682"/>
            <a:ext cx="2223247" cy="2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E7714B-0FDC-E5C6-5578-552B80B39725}"/>
              </a:ext>
            </a:extLst>
          </p:cNvPr>
          <p:cNvSpPr/>
          <p:nvPr/>
        </p:nvSpPr>
        <p:spPr>
          <a:xfrm>
            <a:off x="9234297" y="5163670"/>
            <a:ext cx="779279" cy="25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09AF67-96D2-9CE3-5BFC-EACBC73DF72F}"/>
              </a:ext>
            </a:extLst>
          </p:cNvPr>
          <p:cNvSpPr/>
          <p:nvPr/>
        </p:nvSpPr>
        <p:spPr>
          <a:xfrm>
            <a:off x="7517231" y="5114364"/>
            <a:ext cx="2106706" cy="349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D2AF6-E128-78CC-CA12-4BE54E5574FE}"/>
              </a:ext>
            </a:extLst>
          </p:cNvPr>
          <p:cNvSpPr txBox="1"/>
          <p:nvPr/>
        </p:nvSpPr>
        <p:spPr>
          <a:xfrm>
            <a:off x="7611035" y="5043046"/>
            <a:ext cx="317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Полное аудиологическое обследование </a:t>
            </a:r>
          </a:p>
        </p:txBody>
      </p:sp>
    </p:spTree>
    <p:extLst>
      <p:ext uri="{BB962C8B-B14F-4D97-AF65-F5344CB8AC3E}">
        <p14:creationId xmlns:p14="http://schemas.microsoft.com/office/powerpoint/2010/main" val="716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FE8E9-646F-B610-4E84-528B322E8BE0}"/>
              </a:ext>
            </a:extLst>
          </p:cNvPr>
          <p:cNvSpPr txBox="1"/>
          <p:nvPr/>
        </p:nvSpPr>
        <p:spPr>
          <a:xfrm>
            <a:off x="152400" y="303500"/>
            <a:ext cx="1188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Факторы риска развития сенсоневральной тугоухости у детей первого года жизни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47982-1DA8-5D0A-151E-790D37E0B10A}"/>
              </a:ext>
            </a:extLst>
          </p:cNvPr>
          <p:cNvSpPr txBox="1"/>
          <p:nvPr/>
        </p:nvSpPr>
        <p:spPr>
          <a:xfrm>
            <a:off x="3415553" y="23577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03BB20A2-AFA4-054F-E61D-A96BA41B848A}"/>
              </a:ext>
            </a:extLst>
          </p:cNvPr>
          <p:cNvSpPr txBox="1">
            <a:spLocks/>
          </p:cNvSpPr>
          <p:nvPr/>
        </p:nvSpPr>
        <p:spPr>
          <a:xfrm>
            <a:off x="717177" y="1779494"/>
            <a:ext cx="8229600" cy="4525963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наследственность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внутриутробное инфицирование (ЦМВ !)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недоношенность менее 32 недель,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синдромальная патология,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гипербилирубинемия,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перинатальная гипоксия,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аномалии челюстно-лицевого скелета,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Менингит,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800" i="1" dirty="0"/>
              <a:t>прием ототоксичных антибиотиков</a:t>
            </a:r>
          </a:p>
          <a:p>
            <a:pPr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3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632AAD4-E5B5-0A98-F740-07C88C595FDB}"/>
              </a:ext>
            </a:extLst>
          </p:cNvPr>
          <p:cNvGrpSpPr/>
          <p:nvPr/>
        </p:nvGrpSpPr>
        <p:grpSpPr bwMode="auto">
          <a:xfrm>
            <a:off x="1210788" y="189508"/>
            <a:ext cx="9771474" cy="6478984"/>
            <a:chOff x="1334173" y="160331"/>
            <a:chExt cx="7143840" cy="6030226"/>
          </a:xfrm>
        </p:grpSpPr>
        <p:pic>
          <p:nvPicPr>
            <p:cNvPr id="4" name="Рисунок 3" descr="Изображение выглядит как текст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9EB8F960-604A-D0F7-A792-F1213A1049B7}"/>
                </a:ext>
              </a:extLst>
            </p:cNvPr>
            <p:cNvPicPr/>
            <p:nvPr/>
          </p:nvPicPr>
          <p:blipFill>
            <a:blip r:embed="rId2"/>
            <a:stretch/>
          </p:blipFill>
          <p:spPr bwMode="auto">
            <a:xfrm>
              <a:off x="1594618" y="984038"/>
              <a:ext cx="6441948" cy="5206519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stomShape 2">
              <a:extLst>
                <a:ext uri="{FF2B5EF4-FFF2-40B4-BE49-F238E27FC236}">
                  <a16:creationId xmlns:a16="http://schemas.microsoft.com/office/drawing/2014/main" id="{D3F46BD4-D5A8-E718-86E3-3CB4B3C32D7F}"/>
                </a:ext>
              </a:extLst>
            </p:cNvPr>
            <p:cNvSpPr/>
            <p:nvPr/>
          </p:nvSpPr>
          <p:spPr bwMode="auto">
            <a:xfrm>
              <a:off x="1334173" y="160331"/>
              <a:ext cx="7143840" cy="57339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>
              <a:defPPr>
                <a:defRPr lang="en-US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800" b="1" spc="-2" dirty="0">
                  <a:solidFill>
                    <a:srgbClr val="002060"/>
                  </a:solidFill>
                  <a:latin typeface="Arial"/>
                  <a:ea typeface="Arial"/>
                </a:rPr>
                <a:t>Заболевание спектра аудиторных нейропатий</a:t>
              </a:r>
              <a:endParaRPr lang="en-US" sz="2800" spc="-2" dirty="0">
                <a:solidFill>
                  <a:srgbClr val="000000"/>
                </a:solidFill>
                <a:latin typeface="Arial"/>
              </a:endParaRPr>
            </a:p>
            <a:p>
              <a:pPr>
                <a:defRPr/>
              </a:pPr>
              <a:endParaRPr lang="ru-RU" sz="2700" dirty="0"/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0EA6B564-5937-AC04-EB74-A8871603DCA9}"/>
              </a:ext>
            </a:extLst>
          </p:cNvPr>
          <p:cNvGrpSpPr/>
          <p:nvPr/>
        </p:nvGrpSpPr>
        <p:grpSpPr bwMode="auto">
          <a:xfrm>
            <a:off x="1209738" y="1748118"/>
            <a:ext cx="5235886" cy="2910120"/>
            <a:chOff x="1469880" y="1260360"/>
            <a:chExt cx="3500640" cy="2000520"/>
          </a:xfrm>
        </p:grpSpPr>
        <p:sp>
          <p:nvSpPr>
            <p:cNvPr id="9" name="CustomShape 15">
              <a:extLst>
                <a:ext uri="{FF2B5EF4-FFF2-40B4-BE49-F238E27FC236}">
                  <a16:creationId xmlns:a16="http://schemas.microsoft.com/office/drawing/2014/main" id="{81C92A40-F674-E6D6-D64A-803E18B87682}"/>
                </a:ext>
              </a:extLst>
            </p:cNvPr>
            <p:cNvSpPr/>
            <p:nvPr/>
          </p:nvSpPr>
          <p:spPr bwMode="auto">
            <a:xfrm>
              <a:off x="1469880" y="1260360"/>
              <a:ext cx="3500640" cy="2000520"/>
            </a:xfrm>
            <a:prstGeom prst="ellipse">
              <a:avLst/>
            </a:prstGeom>
            <a:noFill/>
            <a:ln w="57240">
              <a:solidFill>
                <a:srgbClr val="92D050"/>
              </a:solidFill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/>
            <a:lstStyle/>
            <a:p>
              <a:pPr>
                <a:defRPr/>
              </a:pPr>
              <a:endParaRPr lang="ru-RU" sz="2700"/>
            </a:p>
          </p:txBody>
        </p:sp>
        <p:pic>
          <p:nvPicPr>
            <p:cNvPr id="10" name="Рисунок 8">
              <a:extLst>
                <a:ext uri="{FF2B5EF4-FFF2-40B4-BE49-F238E27FC236}">
                  <a16:creationId xmlns:a16="http://schemas.microsoft.com/office/drawing/2014/main" id="{035E0421-3527-B6E2-E5FB-CF214F25A082}"/>
                </a:ext>
              </a:extLst>
            </p:cNvPr>
            <p:cNvPicPr/>
            <p:nvPr/>
          </p:nvPicPr>
          <p:blipFill>
            <a:blip r:embed="rId3"/>
            <a:stretch/>
          </p:blipFill>
          <p:spPr bwMode="auto">
            <a:xfrm>
              <a:off x="3204720" y="1349640"/>
              <a:ext cx="507240" cy="392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CustomShape 9">
            <a:extLst>
              <a:ext uri="{FF2B5EF4-FFF2-40B4-BE49-F238E27FC236}">
                <a16:creationId xmlns:a16="http://schemas.microsoft.com/office/drawing/2014/main" id="{4808C53F-167E-DBBB-29A6-2DFCAC1C5E26}"/>
              </a:ext>
            </a:extLst>
          </p:cNvPr>
          <p:cNvSpPr/>
          <p:nvPr/>
        </p:nvSpPr>
        <p:spPr bwMode="auto">
          <a:xfrm rot="1579200">
            <a:off x="5699918" y="2663615"/>
            <a:ext cx="3857760" cy="1342980"/>
          </a:xfrm>
          <a:prstGeom prst="ellipse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pPr>
              <a:defRPr/>
            </a:pPr>
            <a:endParaRPr lang="ru-RU" sz="2700"/>
          </a:p>
        </p:txBody>
      </p:sp>
      <p:sp>
        <p:nvSpPr>
          <p:cNvPr id="12" name="CustomShape 10">
            <a:extLst>
              <a:ext uri="{FF2B5EF4-FFF2-40B4-BE49-F238E27FC236}">
                <a16:creationId xmlns:a16="http://schemas.microsoft.com/office/drawing/2014/main" id="{0CA1FFEA-A737-659D-8644-7ECC45EB9EB3}"/>
              </a:ext>
            </a:extLst>
          </p:cNvPr>
          <p:cNvSpPr/>
          <p:nvPr/>
        </p:nvSpPr>
        <p:spPr bwMode="auto">
          <a:xfrm>
            <a:off x="6802915" y="2994212"/>
            <a:ext cx="557142" cy="10421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17180" tIns="58860" rIns="117180" bIns="5886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6000" b="1" i="1" spc="-2" dirty="0">
                <a:solidFill>
                  <a:srgbClr val="FF0000"/>
                </a:solidFill>
                <a:latin typeface="Calibri"/>
              </a:rPr>
              <a:t>?</a:t>
            </a:r>
            <a:endParaRPr lang="en-US" sz="6000" spc="-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id="{4635F1B3-0E17-32F8-AE44-65FA73AFCC47}"/>
              </a:ext>
            </a:extLst>
          </p:cNvPr>
          <p:cNvSpPr/>
          <p:nvPr/>
        </p:nvSpPr>
        <p:spPr bwMode="auto">
          <a:xfrm>
            <a:off x="1317971" y="5133702"/>
            <a:ext cx="2250180" cy="6497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92D05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17180" tIns="58860" rIns="117180" bIns="5886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450" spc="-2" dirty="0">
                <a:solidFill>
                  <a:srgbClr val="92D050"/>
                </a:solidFill>
                <a:latin typeface="Calibri"/>
              </a:rPr>
              <a:t>отоскопия</a:t>
            </a:r>
            <a:endParaRPr lang="en-US" sz="3450" spc="-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5">
            <a:extLst>
              <a:ext uri="{FF2B5EF4-FFF2-40B4-BE49-F238E27FC236}">
                <a16:creationId xmlns:a16="http://schemas.microsoft.com/office/drawing/2014/main" id="{9EF0A3BF-B324-AB4C-5DD5-8618B3E3F04F}"/>
              </a:ext>
            </a:extLst>
          </p:cNvPr>
          <p:cNvSpPr/>
          <p:nvPr/>
        </p:nvSpPr>
        <p:spPr bwMode="auto">
          <a:xfrm>
            <a:off x="2652647" y="5968555"/>
            <a:ext cx="3062437" cy="5112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92D05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117180" tIns="58860" rIns="117180" bIns="5886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550" spc="-2" dirty="0">
                <a:solidFill>
                  <a:srgbClr val="92D050"/>
                </a:solidFill>
                <a:latin typeface="Calibri"/>
              </a:rPr>
              <a:t>импедансометрия</a:t>
            </a:r>
            <a:endParaRPr lang="en-US" sz="2550" spc="-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ustomShape 6">
            <a:extLst>
              <a:ext uri="{FF2B5EF4-FFF2-40B4-BE49-F238E27FC236}">
                <a16:creationId xmlns:a16="http://schemas.microsoft.com/office/drawing/2014/main" id="{B1890C5D-4E55-C70B-09B9-6B77D1216F7A}"/>
              </a:ext>
            </a:extLst>
          </p:cNvPr>
          <p:cNvSpPr/>
          <p:nvPr/>
        </p:nvSpPr>
        <p:spPr bwMode="auto">
          <a:xfrm>
            <a:off x="5226936" y="5133702"/>
            <a:ext cx="1164240" cy="6497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240">
            <a:solidFill>
              <a:srgbClr val="92D05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17180" tIns="58860" rIns="117180" bIns="5886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450" b="1" spc="-2" dirty="0">
                <a:solidFill>
                  <a:srgbClr val="92D050"/>
                </a:solidFill>
                <a:latin typeface="Calibri"/>
              </a:rPr>
              <a:t>ОАЭ</a:t>
            </a:r>
            <a:endParaRPr lang="en-US" sz="3450" spc="-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727EC3DB-AAE1-51BD-83A5-9A1C9D11AA19}"/>
              </a:ext>
            </a:extLst>
          </p:cNvPr>
          <p:cNvSpPr/>
          <p:nvPr/>
        </p:nvSpPr>
        <p:spPr bwMode="auto">
          <a:xfrm>
            <a:off x="6640234" y="5133702"/>
            <a:ext cx="2893320" cy="6497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57240">
            <a:solidFill>
              <a:srgbClr val="FF000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17180" tIns="58860" rIns="117180" bIns="5886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450" b="1" spc="-2">
                <a:solidFill>
                  <a:srgbClr val="FF0000"/>
                </a:solidFill>
                <a:latin typeface="Calibri"/>
              </a:rPr>
              <a:t>     </a:t>
            </a:r>
            <a:r>
              <a:rPr lang="ru-RU" sz="3450" b="1" u="sng" spc="-2">
                <a:solidFill>
                  <a:srgbClr val="FF0000"/>
                </a:solidFill>
                <a:latin typeface="Calibri"/>
              </a:rPr>
              <a:t>К С В П    </a:t>
            </a:r>
            <a:endParaRPr lang="en-US" sz="3450" spc="-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4EC7D-FB57-8B7B-366C-E1A1067095FC}"/>
              </a:ext>
            </a:extLst>
          </p:cNvPr>
          <p:cNvSpPr txBox="1"/>
          <p:nvPr/>
        </p:nvSpPr>
        <p:spPr>
          <a:xfrm>
            <a:off x="5972735" y="59802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spc="-2" dirty="0">
                <a:solidFill>
                  <a:srgbClr val="000000"/>
                </a:solidFill>
                <a:latin typeface="Arial"/>
                <a:ea typeface="Arial"/>
              </a:rPr>
              <a:t>Критерии диагноза </a:t>
            </a:r>
            <a:r>
              <a:rPr lang="en-US" sz="1800" spc="-2" dirty="0">
                <a:solidFill>
                  <a:srgbClr val="000000"/>
                </a:solidFill>
                <a:latin typeface="Arial"/>
                <a:ea typeface="Arial"/>
              </a:rPr>
              <a:t>ANSD</a:t>
            </a:r>
            <a:r>
              <a:rPr lang="ru-RU" sz="1800" spc="-2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sz="1800" spc="-2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800" b="1" spc="-2" dirty="0">
                <a:solidFill>
                  <a:srgbClr val="92D050"/>
                </a:solidFill>
                <a:latin typeface="Arial"/>
                <a:ea typeface="Arial"/>
              </a:rPr>
              <a:t>ОАЭ регистрируется</a:t>
            </a:r>
            <a:r>
              <a:rPr lang="ru-RU" sz="1800" b="1" spc="-2" dirty="0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lang="ru-RU" sz="1800" b="1" spc="-2" dirty="0">
                <a:solidFill>
                  <a:srgbClr val="FF0000"/>
                </a:solidFill>
                <a:latin typeface="Arial"/>
                <a:ea typeface="Arial"/>
              </a:rPr>
              <a:t>КСВП отсутствуют</a:t>
            </a:r>
            <a:endParaRPr lang="en-US" sz="1800" spc="-2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76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ECEFC155-449C-1D79-B6F5-8BCFF1FF293A}"/>
              </a:ext>
            </a:extLst>
          </p:cNvPr>
          <p:cNvSpPr/>
          <p:nvPr/>
        </p:nvSpPr>
        <p:spPr bwMode="auto">
          <a:xfrm>
            <a:off x="309282" y="1180238"/>
            <a:ext cx="11573435" cy="4753088"/>
          </a:xfrm>
          <a:prstGeom prst="rect">
            <a:avLst/>
          </a:prstGeom>
          <a:noFill/>
          <a:ln>
            <a:noFill/>
          </a:ln>
        </p:spPr>
        <p:txBody>
          <a:bodyPr lIns="180000" tIns="93600" rIns="180000" bIns="93600" anchor="ctr"/>
          <a:lstStyle/>
          <a:p>
            <a:pPr>
              <a:lnSpc>
                <a:spcPct val="100000"/>
              </a:lnSpc>
              <a:defRPr/>
            </a:pPr>
            <a:endParaRPr sz="32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1 Пороги тональной пороговой аудиометрии могут варьировать от нормы до глухоты, флюктуировать,  не соответствовать данным КСВП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endParaRPr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2. Нарушение, прежде всего, разборчивости речи, особенно в сложных акустических ситуациях,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тоно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-речевая диссоциация </a:t>
            </a:r>
            <a:r>
              <a:rPr lang="ru-RU" sz="2800" dirty="0">
                <a:latin typeface="Times New Roman"/>
                <a:cs typeface="Times New Roman"/>
              </a:rPr>
              <a:t>(</a:t>
            </a:r>
            <a:r>
              <a:rPr lang="ru-RU" sz="2800" i="1" dirty="0">
                <a:latin typeface="Times New Roman"/>
                <a:cs typeface="Times New Roman"/>
              </a:rPr>
              <a:t>нарушение временного анализа)</a:t>
            </a:r>
            <a:endParaRPr sz="2800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endParaRPr sz="28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3. Стационарные слуховые вызванные </a:t>
            </a:r>
            <a:r>
              <a:rPr lang="ru-RU" sz="2800" dirty="0">
                <a:ea typeface="Times New Roman"/>
                <a:cs typeface="Times New Roman"/>
              </a:rPr>
              <a:t>потенциалы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ASSR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 регистрируются, но не соответствуют, как порогам КСВП (чаще всего отсутствующим), так и порогам тональной пороговой аудиометрии </a:t>
            </a:r>
            <a:r>
              <a:rPr lang="ru-RU" sz="2800" dirty="0">
                <a:ea typeface="Times New Roman"/>
              </a:rPr>
              <a:t> 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137E-56BD-7356-1DD7-627D0FCAD184}"/>
              </a:ext>
            </a:extLst>
          </p:cNvPr>
          <p:cNvSpPr txBox="1"/>
          <p:nvPr/>
        </p:nvSpPr>
        <p:spPr>
          <a:xfrm>
            <a:off x="1248370" y="242047"/>
            <a:ext cx="91560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Клинико-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аудиологические</a:t>
            </a:r>
            <a:r>
              <a:rPr lang="ru-RU" sz="32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 особенности заболеваний спектра аудиторных нейропатий :</a:t>
            </a:r>
            <a:endParaRPr lang="ru-RU" sz="3200" b="1" dirty="0">
              <a:latin typeface="+mj-lt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884350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261</TotalTime>
  <Words>896</Words>
  <Application>Microsoft Office PowerPoint</Application>
  <PresentationFormat>Широкоэкранный</PresentationFormat>
  <Paragraphs>113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Franklin Gothic Demi Cond</vt:lpstr>
      <vt:lpstr>Montserrat</vt:lpstr>
      <vt:lpstr>Times New Roman</vt:lpstr>
      <vt:lpstr>Wingdings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Жеренкова</dc:creator>
  <cp:lastModifiedBy>Дэйв</cp:lastModifiedBy>
  <cp:revision>11</cp:revision>
  <dcterms:created xsi:type="dcterms:W3CDTF">2024-04-17T17:25:47Z</dcterms:created>
  <dcterms:modified xsi:type="dcterms:W3CDTF">2024-04-23T12:34:48Z</dcterms:modified>
</cp:coreProperties>
</file>